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x="18288000" cy="10287000"/>
  <p:notesSz cx="6858000" cy="9144000"/>
  <p:embeddedFontLst>
    <p:embeddedFont>
      <p:font typeface="Bernoru" charset="1" panose="00000A00000000000000"/>
      <p:regular r:id="rId45"/>
    </p:embeddedFont>
    <p:embeddedFont>
      <p:font typeface="Akzidenz-Grotesk Heavy" charset="1" panose="02000503050000020004"/>
      <p:regular r:id="rId46"/>
    </p:embeddedFont>
    <p:embeddedFont>
      <p:font typeface="Akzidenz-Grotesk Bold" charset="1" panose="02000803050000020004"/>
      <p:regular r:id="rId47"/>
    </p:embeddedFont>
    <p:embeddedFont>
      <p:font typeface="Inter Bold" charset="1" panose="020B0802030000000004"/>
      <p:regular r:id="rId48"/>
    </p:embeddedFont>
    <p:embeddedFont>
      <p:font typeface="Helvetica World" charset="1" panose="020B0500040000020004"/>
      <p:regular r:id="rId49"/>
    </p:embeddedFont>
    <p:embeddedFont>
      <p:font typeface="Canva Sans Bold" charset="1" panose="020B0803030501040103"/>
      <p:regular r:id="rId50"/>
    </p:embeddedFont>
    <p:embeddedFont>
      <p:font typeface="Thicker Bold" charset="1" panose="00000800000000000000"/>
      <p:regular r:id="rId51"/>
    </p:embeddedFont>
    <p:embeddedFont>
      <p:font typeface="Questrial" charset="1" panose="02000000000000000000"/>
      <p:regular r:id="rId52"/>
    </p:embeddedFont>
    <p:embeddedFont>
      <p:font typeface="Poppins Bold" charset="1" panose="00000800000000000000"/>
      <p:regular r:id="rId53"/>
    </p:embeddedFont>
    <p:embeddedFont>
      <p:font typeface="TT Hoves Bold" charset="1" panose="02000003020000060003"/>
      <p:regular r:id="rId54"/>
    </p:embeddedFont>
    <p:embeddedFont>
      <p:font typeface="Canva Sans" charset="1" panose="020B0503030501040103"/>
      <p:regular r:id="rId55"/>
    </p:embeddedFont>
    <p:embeddedFont>
      <p:font typeface="Poppins" charset="1" panose="00000500000000000000"/>
      <p:regular r:id="rId56"/>
    </p:embeddedFont>
    <p:embeddedFont>
      <p:font typeface="Aileron Bold" charset="1" panose="00000800000000000000"/>
      <p:regular r:id="rId57"/>
    </p:embeddedFont>
    <p:embeddedFont>
      <p:font typeface="League Spartan" charset="1" panose="00000800000000000000"/>
      <p:regular r:id="rId58"/>
    </p:embeddedFont>
    <p:embeddedFont>
      <p:font typeface="Poppins Heavy" charset="1" panose="00000A00000000000000"/>
      <p:regular r:id="rId59"/>
    </p:embeddedFont>
    <p:embeddedFont>
      <p:font typeface="Aileron Ultra-Bold" charset="1" panose="00000A00000000000000"/>
      <p:regular r:id="rId60"/>
    </p:embeddedFont>
    <p:embeddedFont>
      <p:font typeface="Agrandir Narrow Heavy" charset="1" panose="00000A06000000000000"/>
      <p:regular r:id="rId6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slides/slide1.xml" Type="http://schemas.openxmlformats.org/officeDocument/2006/relationships/slide"/><Relationship Id="rId60" Target="fonts/font60.fntdata" Type="http://schemas.openxmlformats.org/officeDocument/2006/relationships/font"/><Relationship Id="rId61" Target="fonts/font61.fntdata" Type="http://schemas.openxmlformats.org/officeDocument/2006/relationships/font"/><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qTeDdx1Y.mp4>
</file>

<file path=ppt/media/VAGqTezKU68.mp4>
</file>

<file path=ppt/media/image1.png>
</file>

<file path=ppt/media/image10.svg>
</file>

<file path=ppt/media/image100.png>
</file>

<file path=ppt/media/image101.svg>
</file>

<file path=ppt/media/image102.png>
</file>

<file path=ppt/media/image103.png>
</file>

<file path=ppt/media/image104.jpeg>
</file>

<file path=ppt/media/image105.png>
</file>

<file path=ppt/media/image106.jpeg>
</file>

<file path=ppt/media/image11.png>
</file>

<file path=ppt/media/image12.svg>
</file>

<file path=ppt/media/image13.png>
</file>

<file path=ppt/media/image14.svg>
</file>

<file path=ppt/media/image15.jpeg>
</file>

<file path=ppt/media/image16.png>
</file>

<file path=ppt/media/image17.svg>
</file>

<file path=ppt/media/image18.jpeg>
</file>

<file path=ppt/media/image19.png>
</file>

<file path=ppt/media/image2.svg>
</file>

<file path=ppt/media/image20.svg>
</file>

<file path=ppt/media/image21.png>
</file>

<file path=ppt/media/image22.svg>
</file>

<file path=ppt/media/image23.jpeg>
</file>

<file path=ppt/media/image24.png>
</file>

<file path=ppt/media/image25.png>
</file>

<file path=ppt/media/image26.png>
</file>

<file path=ppt/media/image27.png>
</file>

<file path=ppt/media/image28.png>
</file>

<file path=ppt/media/image29.svg>
</file>

<file path=ppt/media/image3.jpeg>
</file>

<file path=ppt/media/image30.png>
</file>

<file path=ppt/media/image31.svg>
</file>

<file path=ppt/media/image32.png>
</file>

<file path=ppt/media/image33.jpe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sv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svg>
</file>

<file path=ppt/media/image52.png>
</file>

<file path=ppt/media/image53.png>
</file>

<file path=ppt/media/image54.svg>
</file>

<file path=ppt/media/image55.jpeg>
</file>

<file path=ppt/media/image56.jpeg>
</file>

<file path=ppt/media/image57.jpeg>
</file>

<file path=ppt/media/image58.png>
</file>

<file path=ppt/media/image59.svg>
</file>

<file path=ppt/media/image6.jpeg>
</file>

<file path=ppt/media/image60.png>
</file>

<file path=ppt/media/image61.png>
</file>

<file path=ppt/media/image62.png>
</file>

<file path=ppt/media/image63.png>
</file>

<file path=ppt/media/image64.png>
</file>

<file path=ppt/media/image65.svg>
</file>

<file path=ppt/media/image66.jpe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svg>
</file>

<file path=ppt/media/image80.png>
</file>

<file path=ppt/media/image81.png>
</file>

<file path=ppt/media/image82.svg>
</file>

<file path=ppt/media/image83.jpe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jpeg>
</file>

<file path=ppt/media/image98.jpeg>
</file>

<file path=ppt/media/image9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jpe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2.png" Type="http://schemas.openxmlformats.org/officeDocument/2006/relationships/image"/><Relationship Id="rId3" Target="../media/image43.svg" Type="http://schemas.openxmlformats.org/officeDocument/2006/relationships/image"/><Relationship Id="rId4" Target="../media/image4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5.png" Type="http://schemas.openxmlformats.org/officeDocument/2006/relationships/image"/><Relationship Id="rId3" Target="../media/image46.png" Type="http://schemas.openxmlformats.org/officeDocument/2006/relationships/image"/><Relationship Id="rId4" Target="../media/image47.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8.png" Type="http://schemas.openxmlformats.org/officeDocument/2006/relationships/image"/><Relationship Id="rId3" Target="../media/image49.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0.png" Type="http://schemas.openxmlformats.org/officeDocument/2006/relationships/image"/><Relationship Id="rId3" Target="../media/image51.svg" Type="http://schemas.openxmlformats.org/officeDocument/2006/relationships/image"/><Relationship Id="rId4" Target="../media/image52.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3.png" Type="http://schemas.openxmlformats.org/officeDocument/2006/relationships/image"/><Relationship Id="rId3" Target="../media/image54.svg" Type="http://schemas.openxmlformats.org/officeDocument/2006/relationships/image"/><Relationship Id="rId4" Target="../media/image55.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jpe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6.jpeg" Type="http://schemas.openxmlformats.org/officeDocument/2006/relationships/image"/><Relationship Id="rId3" Target="../media/image57.jpeg" Type="http://schemas.openxmlformats.org/officeDocument/2006/relationships/image"/><Relationship Id="rId4" Target="../media/image58.png" Type="http://schemas.openxmlformats.org/officeDocument/2006/relationships/image"/><Relationship Id="rId5" Target="../media/image59.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0.png" Type="http://schemas.openxmlformats.org/officeDocument/2006/relationships/image"/><Relationship Id="rId3" Target="../media/image61.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2.png" Type="http://schemas.openxmlformats.org/officeDocument/2006/relationships/image"/><Relationship Id="rId3" Target="../media/image63.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4.png" Type="http://schemas.openxmlformats.org/officeDocument/2006/relationships/image"/><Relationship Id="rId3" Target="../media/image65.svg" Type="http://schemas.openxmlformats.org/officeDocument/2006/relationships/image"/><Relationship Id="rId4" Target="../media/image66.jpeg" Type="http://schemas.openxmlformats.org/officeDocument/2006/relationships/image"/><Relationship Id="rId5" Target="../media/image67.png" Type="http://schemas.openxmlformats.org/officeDocument/2006/relationships/image"/><Relationship Id="rId6" Target="../media/image68.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9.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0.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1.png" Type="http://schemas.openxmlformats.org/officeDocument/2006/relationships/image"/><Relationship Id="rId3" Target="../media/image72.png" Type="http://schemas.openxmlformats.org/officeDocument/2006/relationships/image"/><Relationship Id="rId4" Target="../media/image73.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4.png" Type="http://schemas.openxmlformats.org/officeDocument/2006/relationships/image"/><Relationship Id="rId3" Target="../media/image75.png" Type="http://schemas.openxmlformats.org/officeDocument/2006/relationships/image"/><Relationship Id="rId4" Target="../media/image76.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7.png" Type="http://schemas.openxmlformats.org/officeDocument/2006/relationships/image"/><Relationship Id="rId3" Target="../media/image78.png" Type="http://schemas.openxmlformats.org/officeDocument/2006/relationships/image"/><Relationship Id="rId4" Target="../media/image79.png" Type="http://schemas.openxmlformats.org/officeDocument/2006/relationships/image"/><Relationship Id="rId5" Target="../media/image80.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1.png" Type="http://schemas.openxmlformats.org/officeDocument/2006/relationships/image"/><Relationship Id="rId3" Target="../media/image82.svg" Type="http://schemas.openxmlformats.org/officeDocument/2006/relationships/image"/><Relationship Id="rId4" Target="../media/image21.png" Type="http://schemas.openxmlformats.org/officeDocument/2006/relationships/image"/><Relationship Id="rId5" Target="../media/image22.svg" Type="http://schemas.openxmlformats.org/officeDocument/2006/relationships/image"/><Relationship Id="rId6" Target="../media/image18.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3.jpe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4.png" Type="http://schemas.openxmlformats.org/officeDocument/2006/relationships/image"/><Relationship Id="rId3" Target="../media/image85.png" Type="http://schemas.openxmlformats.org/officeDocument/2006/relationships/image"/><Relationship Id="rId4" Target="../media/image86.png" Type="http://schemas.openxmlformats.org/officeDocument/2006/relationships/image"/><Relationship Id="rId5" Target="../media/image87.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8.png" Type="http://schemas.openxmlformats.org/officeDocument/2006/relationships/image"/><Relationship Id="rId3" Target="../media/image89.png" Type="http://schemas.openxmlformats.org/officeDocument/2006/relationships/image"/><Relationship Id="rId4" Target="../media/image90.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10" Target="https://www.figma.com/design/TtRUpL2Nz74bueWwtUM6tt/UI---UX-Mobile-APP?node-id=1840-736&amp;t=lJikkkLhi7T9khiU-1" TargetMode="External" Type="http://schemas.openxmlformats.org/officeDocument/2006/relationships/hyperlink"/><Relationship Id="rId11" Target="../media/image95.png" Type="http://schemas.openxmlformats.org/officeDocument/2006/relationships/image"/><Relationship Id="rId2" Target="../media/image34.png" Type="http://schemas.openxmlformats.org/officeDocument/2006/relationships/image"/><Relationship Id="rId3" Target="../media/image91.png" Type="http://schemas.openxmlformats.org/officeDocument/2006/relationships/image"/><Relationship Id="rId4" Target="../media/image92.png" Type="http://schemas.openxmlformats.org/officeDocument/2006/relationships/image"/><Relationship Id="rId5" Target="../media/image93.png" Type="http://schemas.openxmlformats.org/officeDocument/2006/relationships/image"/><Relationship Id="rId6" Target="../media/image30.png" Type="http://schemas.openxmlformats.org/officeDocument/2006/relationships/image"/><Relationship Id="rId7" Target="../media/image31.svg" Type="http://schemas.openxmlformats.org/officeDocument/2006/relationships/image"/><Relationship Id="rId8" Target="../media/image94.png" Type="http://schemas.openxmlformats.org/officeDocument/2006/relationships/image"/><Relationship Id="rId9" Target="https://www.figma.com/design/TtRUpL2Nz74bueWwtUM6tt/UI---UX-Mobile-APP?node-id=2116-1763&amp;t=lJikkkLhi7T9khiU-1" TargetMode="External" Type="http://schemas.openxmlformats.org/officeDocument/2006/relationships/hyperlink"/></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6.png" Type="http://schemas.openxmlformats.org/officeDocument/2006/relationships/image"/><Relationship Id="rId3" Target="../media/image30.png" Type="http://schemas.openxmlformats.org/officeDocument/2006/relationships/image"/><Relationship Id="rId4" Target="../media/image31.svg" Type="http://schemas.openxmlformats.org/officeDocument/2006/relationships/image"/><Relationship Id="rId5" Target="../media/image95.png" Type="http://schemas.openxmlformats.org/officeDocument/2006/relationships/image"/><Relationship Id="rId6" Target="../media/image97.jpeg" Type="http://schemas.openxmlformats.org/officeDocument/2006/relationships/image"/><Relationship Id="rId7" Target="../media/VAGqTeDdx1Y.mp4" Type="http://schemas.openxmlformats.org/officeDocument/2006/relationships/video"/><Relationship Id="rId8" Target="../media/VAGqTeDdx1Y.mp4" Type="http://schemas.microsoft.com/office/2007/relationships/media"/><Relationship Id="rId9" Target="https://drive.google.com/file/d/1wBUr8OgstES0dANctHxmXxvAkaH_76fM/view?usp=drive_link" TargetMode="External" Type="http://schemas.openxmlformats.org/officeDocument/2006/relationships/hyperlink"/></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6.png" Type="http://schemas.openxmlformats.org/officeDocument/2006/relationships/image"/><Relationship Id="rId3" Target="../media/image30.png" Type="http://schemas.openxmlformats.org/officeDocument/2006/relationships/image"/><Relationship Id="rId4" Target="../media/image31.svg" Type="http://schemas.openxmlformats.org/officeDocument/2006/relationships/image"/><Relationship Id="rId5" Target="../media/image95.png" Type="http://schemas.openxmlformats.org/officeDocument/2006/relationships/image"/><Relationship Id="rId6" Target="../media/image98.jpeg" Type="http://schemas.openxmlformats.org/officeDocument/2006/relationships/image"/><Relationship Id="rId7" Target="../media/VAGqTezKU68.mp4" Type="http://schemas.openxmlformats.org/officeDocument/2006/relationships/video"/><Relationship Id="rId8" Target="../media/VAGqTezKU68.mp4" Type="http://schemas.microsoft.com/office/2007/relationships/media"/><Relationship Id="rId9" Target="https://drive.google.com/file/d/13ojH1Cdc5tBK92cK9cqXSuAGxOb3dEIl/view?usp=drive_link" TargetMode="External" Type="http://schemas.openxmlformats.org/officeDocument/2006/relationships/hyperlink"/></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9.jpeg" Type="http://schemas.openxmlformats.org/officeDocument/2006/relationships/image"/><Relationship Id="rId3" Target="../media/image100.png" Type="http://schemas.openxmlformats.org/officeDocument/2006/relationships/image"/><Relationship Id="rId4" Target="../media/image101.svg" Type="http://schemas.openxmlformats.org/officeDocument/2006/relationships/image"/><Relationship Id="rId5" Target="../media/image102.png" Type="http://schemas.openxmlformats.org/officeDocument/2006/relationships/image"/><Relationship Id="rId6" Target="../media/image93.png" Type="http://schemas.openxmlformats.org/officeDocument/2006/relationships/image"/><Relationship Id="rId7" Target="../media/image103.pn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104.jpeg" Type="http://schemas.openxmlformats.org/officeDocument/2006/relationships/image"/><Relationship Id="rId4" Target="../media/image96.png" Type="http://schemas.openxmlformats.org/officeDocument/2006/relationships/image"/><Relationship Id="rId5" Target="../media/image30.png" Type="http://schemas.openxmlformats.org/officeDocument/2006/relationships/image"/><Relationship Id="rId6" Target="../media/image31.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5.pn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106.jpeg" Type="http://schemas.openxmlformats.org/officeDocument/2006/relationships/image"/><Relationship Id="rId4" Target="../media/image21.png" Type="http://schemas.openxmlformats.org/officeDocument/2006/relationships/image"/><Relationship Id="rId5" Target="../media/image22.svg" Type="http://schemas.openxmlformats.org/officeDocument/2006/relationships/image"/><Relationship Id="rId6" Target="../media/image95.png" Type="http://schemas.openxmlformats.org/officeDocument/2006/relationships/image"/><Relationship Id="rId7" Target="https://github.com/GeorgeHanyMilad/PlantyCare-App"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2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 Id="rId5" Target="../media/image27.png" Type="http://schemas.openxmlformats.org/officeDocument/2006/relationships/image"/><Relationship Id="rId6" Target="../media/image28.png" Type="http://schemas.openxmlformats.org/officeDocument/2006/relationships/image"/><Relationship Id="rId7" Target="../media/image29.svg" Type="http://schemas.openxmlformats.org/officeDocument/2006/relationships/image"/><Relationship Id="rId8" Target="../media/image30.png" Type="http://schemas.openxmlformats.org/officeDocument/2006/relationships/image"/><Relationship Id="rId9" Target="../media/image31.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 Id="rId3" Target="../media/image35.jpeg" Type="http://schemas.openxmlformats.org/officeDocument/2006/relationships/image"/><Relationship Id="rId4" Target="../media/image30.png" Type="http://schemas.openxmlformats.org/officeDocument/2006/relationships/image"/><Relationship Id="rId5" Target="../media/image31.svg" Type="http://schemas.openxmlformats.org/officeDocument/2006/relationships/image"/><Relationship Id="rId6" Target="../media/image16.png" Type="http://schemas.openxmlformats.org/officeDocument/2006/relationships/image"/><Relationship Id="rId7" Target="../media/image17.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94613"/>
        </a:solidFill>
      </p:bgPr>
    </p:bg>
    <p:spTree>
      <p:nvGrpSpPr>
        <p:cNvPr id="1" name=""/>
        <p:cNvGrpSpPr/>
        <p:nvPr/>
      </p:nvGrpSpPr>
      <p:grpSpPr>
        <a:xfrm>
          <a:off x="0" y="0"/>
          <a:ext cx="0" cy="0"/>
          <a:chOff x="0" y="0"/>
          <a:chExt cx="0" cy="0"/>
        </a:xfrm>
      </p:grpSpPr>
      <p:grpSp>
        <p:nvGrpSpPr>
          <p:cNvPr name="Group 2" id="2"/>
          <p:cNvGrpSpPr/>
          <p:nvPr/>
        </p:nvGrpSpPr>
        <p:grpSpPr>
          <a:xfrm rot="0">
            <a:off x="1028700" y="2225664"/>
            <a:ext cx="3745994" cy="374599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C1E0F"/>
            </a:solidFill>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Freeform 5" id="5"/>
          <p:cNvSpPr/>
          <p:nvPr/>
        </p:nvSpPr>
        <p:spPr>
          <a:xfrm flipH="false" flipV="false" rot="0">
            <a:off x="1028700" y="5971659"/>
            <a:ext cx="4954985" cy="4315341"/>
          </a:xfrm>
          <a:custGeom>
            <a:avLst/>
            <a:gdLst/>
            <a:ahLst/>
            <a:cxnLst/>
            <a:rect r="r" b="b" t="t" l="l"/>
            <a:pathLst>
              <a:path h="4315341" w="4954985">
                <a:moveTo>
                  <a:pt x="0" y="0"/>
                </a:moveTo>
                <a:lnTo>
                  <a:pt x="4954985" y="0"/>
                </a:lnTo>
                <a:lnTo>
                  <a:pt x="4954985" y="4315341"/>
                </a:lnTo>
                <a:lnTo>
                  <a:pt x="0" y="43153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2943666" y="0"/>
            <a:ext cx="6492224" cy="10287000"/>
            <a:chOff x="0" y="0"/>
            <a:chExt cx="1005815" cy="1593725"/>
          </a:xfrm>
        </p:grpSpPr>
        <p:sp>
          <p:nvSpPr>
            <p:cNvPr name="Freeform 7" id="7"/>
            <p:cNvSpPr/>
            <p:nvPr/>
          </p:nvSpPr>
          <p:spPr>
            <a:xfrm flipH="false" flipV="false" rot="0">
              <a:off x="0" y="0"/>
              <a:ext cx="1005815" cy="1593725"/>
            </a:xfrm>
            <a:custGeom>
              <a:avLst/>
              <a:gdLst/>
              <a:ahLst/>
              <a:cxnLst/>
              <a:rect r="r" b="b" t="t" l="l"/>
              <a:pathLst>
                <a:path h="1593725" w="1005815">
                  <a:moveTo>
                    <a:pt x="0" y="0"/>
                  </a:moveTo>
                  <a:lnTo>
                    <a:pt x="1005815" y="0"/>
                  </a:lnTo>
                  <a:lnTo>
                    <a:pt x="1005815" y="1593725"/>
                  </a:lnTo>
                  <a:lnTo>
                    <a:pt x="0" y="1593725"/>
                  </a:lnTo>
                  <a:close/>
                </a:path>
              </a:pathLst>
            </a:custGeom>
            <a:blipFill>
              <a:blip r:embed="rId4"/>
              <a:stretch>
                <a:fillRect l="0" t="0" r="-137825" b="0"/>
              </a:stretch>
            </a:blipFill>
          </p:spPr>
        </p:sp>
      </p:grpSp>
      <p:grpSp>
        <p:nvGrpSpPr>
          <p:cNvPr name="Group 8" id="8"/>
          <p:cNvGrpSpPr/>
          <p:nvPr/>
        </p:nvGrpSpPr>
        <p:grpSpPr>
          <a:xfrm rot="0">
            <a:off x="10559147" y="4652672"/>
            <a:ext cx="5305861" cy="530586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C1E0F"/>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Freeform 11" id="11"/>
          <p:cNvSpPr/>
          <p:nvPr/>
        </p:nvSpPr>
        <p:spPr>
          <a:xfrm flipH="true" flipV="true" rot="0">
            <a:off x="15373660" y="2213021"/>
            <a:ext cx="1885640" cy="1885640"/>
          </a:xfrm>
          <a:custGeom>
            <a:avLst/>
            <a:gdLst/>
            <a:ahLst/>
            <a:cxnLst/>
            <a:rect r="r" b="b" t="t" l="l"/>
            <a:pathLst>
              <a:path h="1885640" w="1885640">
                <a:moveTo>
                  <a:pt x="1885640" y="1885641"/>
                </a:moveTo>
                <a:lnTo>
                  <a:pt x="0" y="1885641"/>
                </a:lnTo>
                <a:lnTo>
                  <a:pt x="0" y="0"/>
                </a:lnTo>
                <a:lnTo>
                  <a:pt x="1885640" y="0"/>
                </a:lnTo>
                <a:lnTo>
                  <a:pt x="1885640" y="1885641"/>
                </a:lnTo>
                <a:close/>
              </a:path>
            </a:pathLst>
          </a:custGeom>
          <a:blipFill>
            <a:blip r:embed="rId5">
              <a:extLst>
                <a:ext uri="{96DAC541-7B7A-43D3-8B79-37D633B846F1}">
                  <asvg:svgBlip xmlns:asvg="http://schemas.microsoft.com/office/drawing/2016/SVG/main" r:embed="rId6"/>
                </a:ext>
              </a:extLst>
            </a:blip>
            <a:stretch>
              <a:fillRect l="0" t="0" r="0" b="0"/>
            </a:stretch>
          </a:blipFill>
          <a:ln cap="sq">
            <a:noFill/>
            <a:prstDash val="solid"/>
            <a:miter/>
          </a:ln>
        </p:spPr>
      </p:sp>
      <p:grpSp>
        <p:nvGrpSpPr>
          <p:cNvPr name="Group 12" id="12"/>
          <p:cNvGrpSpPr/>
          <p:nvPr/>
        </p:nvGrpSpPr>
        <p:grpSpPr>
          <a:xfrm rot="0">
            <a:off x="485847" y="1969360"/>
            <a:ext cx="15066101" cy="5860957"/>
            <a:chOff x="0" y="0"/>
            <a:chExt cx="3968027" cy="1543627"/>
          </a:xfrm>
        </p:grpSpPr>
        <p:sp>
          <p:nvSpPr>
            <p:cNvPr name="Freeform 13" id="13"/>
            <p:cNvSpPr/>
            <p:nvPr/>
          </p:nvSpPr>
          <p:spPr>
            <a:xfrm flipH="false" flipV="false" rot="0">
              <a:off x="0" y="0"/>
              <a:ext cx="3968026" cy="1543627"/>
            </a:xfrm>
            <a:custGeom>
              <a:avLst/>
              <a:gdLst/>
              <a:ahLst/>
              <a:cxnLst/>
              <a:rect r="r" b="b" t="t" l="l"/>
              <a:pathLst>
                <a:path h="1543627" w="3968026">
                  <a:moveTo>
                    <a:pt x="9250" y="0"/>
                  </a:moveTo>
                  <a:lnTo>
                    <a:pt x="3958777" y="0"/>
                  </a:lnTo>
                  <a:cubicBezTo>
                    <a:pt x="3961230" y="0"/>
                    <a:pt x="3963582" y="975"/>
                    <a:pt x="3965317" y="2709"/>
                  </a:cubicBezTo>
                  <a:cubicBezTo>
                    <a:pt x="3967052" y="4444"/>
                    <a:pt x="3968026" y="6796"/>
                    <a:pt x="3968026" y="9250"/>
                  </a:cubicBezTo>
                  <a:lnTo>
                    <a:pt x="3968026" y="1534377"/>
                  </a:lnTo>
                  <a:cubicBezTo>
                    <a:pt x="3968026" y="1536830"/>
                    <a:pt x="3967052" y="1539183"/>
                    <a:pt x="3965317" y="1540917"/>
                  </a:cubicBezTo>
                  <a:cubicBezTo>
                    <a:pt x="3963582" y="1542652"/>
                    <a:pt x="3961230" y="1543627"/>
                    <a:pt x="3958777" y="1543627"/>
                  </a:cubicBezTo>
                  <a:lnTo>
                    <a:pt x="9250" y="1543627"/>
                  </a:lnTo>
                  <a:cubicBezTo>
                    <a:pt x="6796" y="1543627"/>
                    <a:pt x="4444" y="1542652"/>
                    <a:pt x="2709" y="1540917"/>
                  </a:cubicBezTo>
                  <a:cubicBezTo>
                    <a:pt x="975" y="1539183"/>
                    <a:pt x="0" y="1536830"/>
                    <a:pt x="0" y="1534377"/>
                  </a:cubicBezTo>
                  <a:lnTo>
                    <a:pt x="0" y="9250"/>
                  </a:lnTo>
                  <a:cubicBezTo>
                    <a:pt x="0" y="6796"/>
                    <a:pt x="975" y="4444"/>
                    <a:pt x="2709" y="2709"/>
                  </a:cubicBezTo>
                  <a:cubicBezTo>
                    <a:pt x="4444" y="975"/>
                    <a:pt x="6796" y="0"/>
                    <a:pt x="9250" y="0"/>
                  </a:cubicBezTo>
                  <a:close/>
                </a:path>
              </a:pathLst>
            </a:custGeom>
            <a:solidFill>
              <a:srgbClr val="FDFDFD"/>
            </a:solidFill>
          </p:spPr>
        </p:sp>
        <p:sp>
          <p:nvSpPr>
            <p:cNvPr name="TextBox 14" id="14"/>
            <p:cNvSpPr txBox="true"/>
            <p:nvPr/>
          </p:nvSpPr>
          <p:spPr>
            <a:xfrm>
              <a:off x="0" y="-47625"/>
              <a:ext cx="3968027" cy="1591252"/>
            </a:xfrm>
            <a:prstGeom prst="rect">
              <a:avLst/>
            </a:prstGeom>
          </p:spPr>
          <p:txBody>
            <a:bodyPr anchor="ctr" rtlCol="false" tIns="50800" lIns="50800" bIns="50800" rIns="50800"/>
            <a:lstStyle/>
            <a:p>
              <a:pPr algn="ctr">
                <a:lnSpc>
                  <a:spcPts val="2940"/>
                </a:lnSpc>
              </a:pPr>
            </a:p>
          </p:txBody>
        </p:sp>
      </p:grpSp>
      <p:grpSp>
        <p:nvGrpSpPr>
          <p:cNvPr name="Group 15" id="15"/>
          <p:cNvGrpSpPr/>
          <p:nvPr/>
        </p:nvGrpSpPr>
        <p:grpSpPr>
          <a:xfrm rot="0">
            <a:off x="12220103" y="5830621"/>
            <a:ext cx="3508307" cy="3508307"/>
            <a:chOff x="0" y="0"/>
            <a:chExt cx="812800" cy="812800"/>
          </a:xfrm>
        </p:grpSpPr>
        <p:sp>
          <p:nvSpPr>
            <p:cNvPr name="Freeform 16" id="16"/>
            <p:cNvSpPr/>
            <p:nvPr/>
          </p:nvSpPr>
          <p:spPr>
            <a:xfrm flipH="false" flipV="false" rot="237534">
              <a:off x="-14526" y="-14526"/>
              <a:ext cx="841853" cy="841853"/>
            </a:xfrm>
            <a:custGeom>
              <a:avLst/>
              <a:gdLst/>
              <a:ahLst/>
              <a:cxnLst/>
              <a:rect r="r" b="b" t="t" l="l"/>
              <a:pathLst>
                <a:path h="841853" w="841853">
                  <a:moveTo>
                    <a:pt x="392868" y="15496"/>
                  </a:moveTo>
                  <a:cubicBezTo>
                    <a:pt x="168955" y="30992"/>
                    <a:pt x="0" y="225071"/>
                    <a:pt x="15496" y="448984"/>
                  </a:cubicBezTo>
                  <a:cubicBezTo>
                    <a:pt x="30992" y="672897"/>
                    <a:pt x="225071" y="841852"/>
                    <a:pt x="448984" y="826356"/>
                  </a:cubicBezTo>
                  <a:cubicBezTo>
                    <a:pt x="672897" y="810860"/>
                    <a:pt x="841852" y="616781"/>
                    <a:pt x="826356" y="392868"/>
                  </a:cubicBezTo>
                  <a:cubicBezTo>
                    <a:pt x="810860" y="168955"/>
                    <a:pt x="616781" y="0"/>
                    <a:pt x="392868" y="15496"/>
                  </a:cubicBezTo>
                  <a:close/>
                </a:path>
              </a:pathLst>
            </a:custGeom>
            <a:blipFill>
              <a:blip r:embed="rId7"/>
              <a:stretch>
                <a:fillRect l="-1703" t="-35938" r="-4784" b="-23893"/>
              </a:stretch>
            </a:blipFill>
          </p:spPr>
        </p:sp>
      </p:grpSp>
      <p:sp>
        <p:nvSpPr>
          <p:cNvPr name="Freeform 17" id="17"/>
          <p:cNvSpPr/>
          <p:nvPr/>
        </p:nvSpPr>
        <p:spPr>
          <a:xfrm flipH="false" flipV="false" rot="0">
            <a:off x="2467180" y="3603746"/>
            <a:ext cx="952973" cy="952973"/>
          </a:xfrm>
          <a:custGeom>
            <a:avLst/>
            <a:gdLst/>
            <a:ahLst/>
            <a:cxnLst/>
            <a:rect r="r" b="b" t="t" l="l"/>
            <a:pathLst>
              <a:path h="952973" w="952973">
                <a:moveTo>
                  <a:pt x="0" y="0"/>
                </a:moveTo>
                <a:lnTo>
                  <a:pt x="952972" y="0"/>
                </a:lnTo>
                <a:lnTo>
                  <a:pt x="952972" y="952972"/>
                </a:lnTo>
                <a:lnTo>
                  <a:pt x="0" y="95297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8" id="18"/>
          <p:cNvSpPr/>
          <p:nvPr/>
        </p:nvSpPr>
        <p:spPr>
          <a:xfrm flipH="false" flipV="false" rot="0">
            <a:off x="13640835" y="3845936"/>
            <a:ext cx="1571500" cy="234296"/>
          </a:xfrm>
          <a:custGeom>
            <a:avLst/>
            <a:gdLst/>
            <a:ahLst/>
            <a:cxnLst/>
            <a:rect r="r" b="b" t="t" l="l"/>
            <a:pathLst>
              <a:path h="234296" w="1571500">
                <a:moveTo>
                  <a:pt x="0" y="0"/>
                </a:moveTo>
                <a:lnTo>
                  <a:pt x="1571500" y="0"/>
                </a:lnTo>
                <a:lnTo>
                  <a:pt x="1571500" y="234296"/>
                </a:lnTo>
                <a:lnTo>
                  <a:pt x="0" y="234296"/>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a:ln cap="sq">
            <a:noFill/>
            <a:prstDash val="solid"/>
            <a:miter/>
          </a:ln>
        </p:spPr>
      </p:sp>
      <p:sp>
        <p:nvSpPr>
          <p:cNvPr name="Freeform 19" id="19"/>
          <p:cNvSpPr/>
          <p:nvPr/>
        </p:nvSpPr>
        <p:spPr>
          <a:xfrm flipH="false" flipV="false" rot="0">
            <a:off x="14218812" y="-1563937"/>
            <a:ext cx="4195335" cy="4195335"/>
          </a:xfrm>
          <a:custGeom>
            <a:avLst/>
            <a:gdLst/>
            <a:ahLst/>
            <a:cxnLst/>
            <a:rect r="r" b="b" t="t" l="l"/>
            <a:pathLst>
              <a:path h="4195335" w="4195335">
                <a:moveTo>
                  <a:pt x="0" y="0"/>
                </a:moveTo>
                <a:lnTo>
                  <a:pt x="4195336" y="0"/>
                </a:lnTo>
                <a:lnTo>
                  <a:pt x="4195336" y="4195335"/>
                </a:lnTo>
                <a:lnTo>
                  <a:pt x="0" y="419533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a:ln cap="sq">
            <a:noFill/>
            <a:prstDash val="solid"/>
            <a:miter/>
          </a:ln>
        </p:spPr>
      </p:sp>
      <p:sp>
        <p:nvSpPr>
          <p:cNvPr name="TextBox 20" id="20"/>
          <p:cNvSpPr txBox="true"/>
          <p:nvPr/>
        </p:nvSpPr>
        <p:spPr>
          <a:xfrm rot="0">
            <a:off x="2215211" y="2851616"/>
            <a:ext cx="10693506" cy="1848722"/>
          </a:xfrm>
          <a:prstGeom prst="rect">
            <a:avLst/>
          </a:prstGeom>
        </p:spPr>
        <p:txBody>
          <a:bodyPr anchor="t" rtlCol="false" tIns="0" lIns="0" bIns="0" rIns="0">
            <a:spAutoFit/>
          </a:bodyPr>
          <a:lstStyle/>
          <a:p>
            <a:pPr algn="just">
              <a:lnSpc>
                <a:spcPts val="4830"/>
              </a:lnSpc>
            </a:pPr>
            <a:r>
              <a:rPr lang="en-US" sz="4093">
                <a:solidFill>
                  <a:srgbClr val="182D1B"/>
                </a:solidFill>
                <a:latin typeface="Bernoru"/>
                <a:ea typeface="Bernoru"/>
                <a:cs typeface="Bernoru"/>
                <a:sym typeface="Bernoru"/>
              </a:rPr>
              <a:t>AI-BASED SOLUTION FOR ADDRESSING PLANT DISEASES IN EGYPT'S FRUIT AND VEGETABLE CROPS</a:t>
            </a:r>
          </a:p>
        </p:txBody>
      </p:sp>
      <p:sp>
        <p:nvSpPr>
          <p:cNvPr name="TextBox 21" id="21"/>
          <p:cNvSpPr txBox="true"/>
          <p:nvPr/>
        </p:nvSpPr>
        <p:spPr>
          <a:xfrm rot="0">
            <a:off x="3816221" y="5384852"/>
            <a:ext cx="6437125" cy="445769"/>
          </a:xfrm>
          <a:prstGeom prst="rect">
            <a:avLst/>
          </a:prstGeom>
        </p:spPr>
        <p:txBody>
          <a:bodyPr anchor="t" rtlCol="false" tIns="0" lIns="0" bIns="0" rIns="0">
            <a:spAutoFit/>
          </a:bodyPr>
          <a:lstStyle/>
          <a:p>
            <a:pPr algn="l">
              <a:lnSpc>
                <a:spcPts val="3120"/>
              </a:lnSpc>
            </a:pPr>
            <a:r>
              <a:rPr lang="en-US" sz="2400" b="true">
                <a:solidFill>
                  <a:srgbClr val="526332"/>
                </a:solidFill>
                <a:latin typeface="Akzidenz-Grotesk Heavy"/>
                <a:ea typeface="Akzidenz-Grotesk Heavy"/>
                <a:cs typeface="Akzidenz-Grotesk Heavy"/>
                <a:sym typeface="Akzidenz-Grotesk Heavy"/>
              </a:rPr>
              <a:t>Turning Small Steps into Big Impact</a:t>
            </a:r>
          </a:p>
        </p:txBody>
      </p:sp>
      <p:grpSp>
        <p:nvGrpSpPr>
          <p:cNvPr name="Group 22" id="22"/>
          <p:cNvGrpSpPr/>
          <p:nvPr/>
        </p:nvGrpSpPr>
        <p:grpSpPr>
          <a:xfrm rot="0">
            <a:off x="16526282" y="1236342"/>
            <a:ext cx="733018" cy="733018"/>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C1E0F"/>
            </a:solidFill>
          </p:spPr>
        </p:sp>
        <p:sp>
          <p:nvSpPr>
            <p:cNvPr name="TextBox 24" id="24"/>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TextBox 25" id="25"/>
          <p:cNvSpPr txBox="true"/>
          <p:nvPr/>
        </p:nvSpPr>
        <p:spPr>
          <a:xfrm rot="0">
            <a:off x="4550144" y="6030646"/>
            <a:ext cx="1883807" cy="403858"/>
          </a:xfrm>
          <a:prstGeom prst="rect">
            <a:avLst/>
          </a:prstGeom>
        </p:spPr>
        <p:txBody>
          <a:bodyPr anchor="t" rtlCol="false" tIns="0" lIns="0" bIns="0" rIns="0">
            <a:spAutoFit/>
          </a:bodyPr>
          <a:lstStyle/>
          <a:p>
            <a:pPr algn="ctr">
              <a:lnSpc>
                <a:spcPts val="2940"/>
              </a:lnSpc>
              <a:spcBef>
                <a:spcPct val="0"/>
              </a:spcBef>
            </a:pPr>
            <a:r>
              <a:rPr lang="en-US" b="true" sz="2100">
                <a:solidFill>
                  <a:srgbClr val="FF3131"/>
                </a:solidFill>
                <a:latin typeface="Akzidenz-Grotesk Bold"/>
                <a:ea typeface="Akzidenz-Grotesk Bold"/>
                <a:cs typeface="Akzidenz-Grotesk Bold"/>
                <a:sym typeface="Akzidenz-Grotesk Bold"/>
              </a:rPr>
              <a:t>Supervised by:</a:t>
            </a:r>
          </a:p>
        </p:txBody>
      </p:sp>
      <p:sp>
        <p:nvSpPr>
          <p:cNvPr name="TextBox 26" id="26"/>
          <p:cNvSpPr txBox="true"/>
          <p:nvPr/>
        </p:nvSpPr>
        <p:spPr>
          <a:xfrm rot="0">
            <a:off x="6324233" y="6068746"/>
            <a:ext cx="3389328" cy="365758"/>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Bold"/>
                <a:ea typeface="Inter Bold"/>
                <a:cs typeface="Inter Bold"/>
                <a:sym typeface="Inter Bold"/>
              </a:rPr>
              <a:t>Dr. Mahmoud Bassiouni</a:t>
            </a:r>
          </a:p>
        </p:txBody>
      </p:sp>
      <p:sp>
        <p:nvSpPr>
          <p:cNvPr name="TextBox 27" id="27"/>
          <p:cNvSpPr txBox="true"/>
          <p:nvPr/>
        </p:nvSpPr>
        <p:spPr>
          <a:xfrm rot="0">
            <a:off x="4382566" y="6529754"/>
            <a:ext cx="5330995" cy="365758"/>
          </a:xfrm>
          <a:prstGeom prst="rect">
            <a:avLst/>
          </a:prstGeom>
        </p:spPr>
        <p:txBody>
          <a:bodyPr anchor="t" rtlCol="false" tIns="0" lIns="0" bIns="0" rIns="0">
            <a:spAutoFit/>
          </a:bodyPr>
          <a:lstStyle/>
          <a:p>
            <a:pPr algn="ctr">
              <a:lnSpc>
                <a:spcPts val="2940"/>
              </a:lnSpc>
              <a:spcBef>
                <a:spcPct val="0"/>
              </a:spcBef>
            </a:pPr>
            <a:r>
              <a:rPr lang="en-US" b="true" sz="2100">
                <a:solidFill>
                  <a:srgbClr val="FF3131"/>
                </a:solidFill>
                <a:latin typeface="Inter Bold"/>
                <a:ea typeface="Inter Bold"/>
                <a:cs typeface="Inter Bold"/>
                <a:sym typeface="Inter Bold"/>
              </a:rPr>
              <a:t> Assistant Supervisor</a:t>
            </a:r>
            <a:r>
              <a:rPr lang="en-US" b="true" sz="2100">
                <a:solidFill>
                  <a:srgbClr val="000000"/>
                </a:solidFill>
                <a:latin typeface="Inter Bold"/>
                <a:ea typeface="Inter Bold"/>
                <a:cs typeface="Inter Bold"/>
                <a:sym typeface="Inter Bold"/>
              </a:rPr>
              <a:t>: Eng. Toka Ashraf</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8968" y="2379840"/>
            <a:ext cx="17830064" cy="5527320"/>
          </a:xfrm>
          <a:custGeom>
            <a:avLst/>
            <a:gdLst/>
            <a:ahLst/>
            <a:cxnLst/>
            <a:rect r="r" b="b" t="t" l="l"/>
            <a:pathLst>
              <a:path h="5527320" w="17830064">
                <a:moveTo>
                  <a:pt x="0" y="0"/>
                </a:moveTo>
                <a:lnTo>
                  <a:pt x="17830064" y="0"/>
                </a:lnTo>
                <a:lnTo>
                  <a:pt x="17830064" y="5527320"/>
                </a:lnTo>
                <a:lnTo>
                  <a:pt x="0" y="5527320"/>
                </a:lnTo>
                <a:lnTo>
                  <a:pt x="0" y="0"/>
                </a:lnTo>
                <a:close/>
              </a:path>
            </a:pathLst>
          </a:custGeom>
          <a:blipFill>
            <a:blip r:embed="rId2"/>
            <a:stretch>
              <a:fillRect l="0" t="0" r="0" b="0"/>
            </a:stretch>
          </a:blipFill>
        </p:spPr>
      </p:sp>
      <p:sp>
        <p:nvSpPr>
          <p:cNvPr name="TextBox 3" id="3"/>
          <p:cNvSpPr txBox="true"/>
          <p:nvPr/>
        </p:nvSpPr>
        <p:spPr>
          <a:xfrm rot="0">
            <a:off x="4744038" y="541972"/>
            <a:ext cx="8991243" cy="868682"/>
          </a:xfrm>
          <a:prstGeom prst="rect">
            <a:avLst/>
          </a:prstGeom>
        </p:spPr>
        <p:txBody>
          <a:bodyPr anchor="t" rtlCol="false" tIns="0" lIns="0" bIns="0" rIns="0">
            <a:spAutoFit/>
          </a:bodyPr>
          <a:lstStyle/>
          <a:p>
            <a:pPr algn="r">
              <a:lnSpc>
                <a:spcPts val="6719"/>
              </a:lnSpc>
              <a:spcBef>
                <a:spcPct val="0"/>
              </a:spcBef>
            </a:pPr>
            <a:r>
              <a:rPr lang="en-US" b="true" sz="4799">
                <a:solidFill>
                  <a:srgbClr val="134E1A"/>
                </a:solidFill>
                <a:latin typeface="Poppins Bold"/>
                <a:ea typeface="Poppins Bold"/>
                <a:cs typeface="Poppins Bold"/>
                <a:sym typeface="Poppins Bold"/>
              </a:rPr>
              <a:t>System Architecture Phase 1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37674" y="2086567"/>
            <a:ext cx="13055943" cy="6909533"/>
          </a:xfrm>
          <a:custGeom>
            <a:avLst/>
            <a:gdLst/>
            <a:ahLst/>
            <a:cxnLst/>
            <a:rect r="r" b="b" t="t" l="l"/>
            <a:pathLst>
              <a:path h="6909533" w="13055943">
                <a:moveTo>
                  <a:pt x="0" y="0"/>
                </a:moveTo>
                <a:lnTo>
                  <a:pt x="13055943" y="0"/>
                </a:lnTo>
                <a:lnTo>
                  <a:pt x="13055943" y="6909533"/>
                </a:lnTo>
                <a:lnTo>
                  <a:pt x="0" y="6909533"/>
                </a:lnTo>
                <a:lnTo>
                  <a:pt x="0" y="0"/>
                </a:lnTo>
                <a:close/>
              </a:path>
            </a:pathLst>
          </a:custGeom>
          <a:blipFill>
            <a:blip r:embed="rId2"/>
            <a:stretch>
              <a:fillRect l="0" t="-10229" r="0" b="-10229"/>
            </a:stretch>
          </a:blipFill>
        </p:spPr>
      </p:sp>
      <p:sp>
        <p:nvSpPr>
          <p:cNvPr name="TextBox 3" id="3"/>
          <p:cNvSpPr txBox="true"/>
          <p:nvPr/>
        </p:nvSpPr>
        <p:spPr>
          <a:xfrm rot="0">
            <a:off x="1601093" y="618173"/>
            <a:ext cx="15085814" cy="811530"/>
          </a:xfrm>
          <a:prstGeom prst="rect">
            <a:avLst/>
          </a:prstGeom>
        </p:spPr>
        <p:txBody>
          <a:bodyPr anchor="t" rtlCol="false" tIns="0" lIns="0" bIns="0" rIns="0">
            <a:spAutoFit/>
          </a:bodyPr>
          <a:lstStyle/>
          <a:p>
            <a:pPr algn="ctr">
              <a:lnSpc>
                <a:spcPts val="6719"/>
              </a:lnSpc>
              <a:spcBef>
                <a:spcPct val="0"/>
              </a:spcBef>
            </a:pPr>
            <a:r>
              <a:rPr lang="en-US" b="true" sz="4800">
                <a:solidFill>
                  <a:srgbClr val="134E1A"/>
                </a:solidFill>
                <a:latin typeface="Canva Sans Bold"/>
                <a:ea typeface="Canva Sans Bold"/>
                <a:cs typeface="Canva Sans Bold"/>
                <a:sym typeface="Canva Sans Bold"/>
              </a:rPr>
              <a:t>System Architecture Phase 2 Crop &amp; Fertlizer guide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988460" y="1028700"/>
            <a:ext cx="10311079" cy="9009306"/>
          </a:xfrm>
          <a:custGeom>
            <a:avLst/>
            <a:gdLst/>
            <a:ahLst/>
            <a:cxnLst/>
            <a:rect r="r" b="b" t="t" l="l"/>
            <a:pathLst>
              <a:path h="9009306" w="10311079">
                <a:moveTo>
                  <a:pt x="0" y="0"/>
                </a:moveTo>
                <a:lnTo>
                  <a:pt x="10311080" y="0"/>
                </a:lnTo>
                <a:lnTo>
                  <a:pt x="10311080" y="9009306"/>
                </a:lnTo>
                <a:lnTo>
                  <a:pt x="0" y="9009306"/>
                </a:lnTo>
                <a:lnTo>
                  <a:pt x="0" y="0"/>
                </a:lnTo>
                <a:close/>
              </a:path>
            </a:pathLst>
          </a:custGeom>
          <a:blipFill>
            <a:blip r:embed="rId2"/>
            <a:stretch>
              <a:fillRect l="0" t="0" r="0" b="0"/>
            </a:stretch>
          </a:blipFill>
        </p:spPr>
      </p:sp>
      <p:sp>
        <p:nvSpPr>
          <p:cNvPr name="TextBox 3" id="3"/>
          <p:cNvSpPr txBox="true"/>
          <p:nvPr/>
        </p:nvSpPr>
        <p:spPr>
          <a:xfrm rot="0">
            <a:off x="2029360" y="311150"/>
            <a:ext cx="14229279" cy="717550"/>
          </a:xfrm>
          <a:prstGeom prst="rect">
            <a:avLst/>
          </a:prstGeom>
        </p:spPr>
        <p:txBody>
          <a:bodyPr anchor="t" rtlCol="false" tIns="0" lIns="0" bIns="0" rIns="0">
            <a:spAutoFit/>
          </a:bodyPr>
          <a:lstStyle/>
          <a:p>
            <a:pPr algn="ctr">
              <a:lnSpc>
                <a:spcPts val="5599"/>
              </a:lnSpc>
              <a:spcBef>
                <a:spcPct val="0"/>
              </a:spcBef>
            </a:pPr>
            <a:r>
              <a:rPr lang="en-US" b="true" sz="3999">
                <a:solidFill>
                  <a:srgbClr val="134E1A"/>
                </a:solidFill>
                <a:latin typeface="Poppins Bold"/>
                <a:ea typeface="Poppins Bold"/>
                <a:cs typeface="Poppins Bold"/>
                <a:sym typeface="Poppins Bold"/>
              </a:rPr>
              <a:t>Sequence Diagram for Plant Disease Detection Feature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83561" y="1337736"/>
            <a:ext cx="12720879" cy="8729703"/>
          </a:xfrm>
          <a:custGeom>
            <a:avLst/>
            <a:gdLst/>
            <a:ahLst/>
            <a:cxnLst/>
            <a:rect r="r" b="b" t="t" l="l"/>
            <a:pathLst>
              <a:path h="8729703" w="12720879">
                <a:moveTo>
                  <a:pt x="0" y="0"/>
                </a:moveTo>
                <a:lnTo>
                  <a:pt x="12720878" y="0"/>
                </a:lnTo>
                <a:lnTo>
                  <a:pt x="12720878" y="8729703"/>
                </a:lnTo>
                <a:lnTo>
                  <a:pt x="0" y="8729703"/>
                </a:lnTo>
                <a:lnTo>
                  <a:pt x="0" y="0"/>
                </a:lnTo>
                <a:close/>
              </a:path>
            </a:pathLst>
          </a:custGeom>
          <a:blipFill>
            <a:blip r:embed="rId2"/>
            <a:stretch>
              <a:fillRect l="0" t="0" r="0" b="0"/>
            </a:stretch>
          </a:blipFill>
        </p:spPr>
      </p:sp>
      <p:sp>
        <p:nvSpPr>
          <p:cNvPr name="TextBox 3" id="3"/>
          <p:cNvSpPr txBox="true"/>
          <p:nvPr/>
        </p:nvSpPr>
        <p:spPr>
          <a:xfrm rot="0">
            <a:off x="3300472" y="436245"/>
            <a:ext cx="11687056" cy="592455"/>
          </a:xfrm>
          <a:prstGeom prst="rect">
            <a:avLst/>
          </a:prstGeom>
        </p:spPr>
        <p:txBody>
          <a:bodyPr anchor="t" rtlCol="false" tIns="0" lIns="0" bIns="0" rIns="0">
            <a:spAutoFit/>
          </a:bodyPr>
          <a:lstStyle/>
          <a:p>
            <a:pPr algn="ctr">
              <a:lnSpc>
                <a:spcPts val="4620"/>
              </a:lnSpc>
              <a:spcBef>
                <a:spcPct val="0"/>
              </a:spcBef>
            </a:pPr>
            <a:r>
              <a:rPr lang="en-US" b="true" sz="3300">
                <a:solidFill>
                  <a:srgbClr val="134E1A"/>
                </a:solidFill>
                <a:latin typeface="Poppins Bold"/>
                <a:ea typeface="Poppins Bold"/>
                <a:cs typeface="Poppins Bold"/>
                <a:sym typeface="Poppins Bold"/>
              </a:rPr>
              <a:t>Sequence Diagram for Crop Recommendation Feature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14451" y="1225703"/>
            <a:ext cx="14059097" cy="8839657"/>
          </a:xfrm>
          <a:custGeom>
            <a:avLst/>
            <a:gdLst/>
            <a:ahLst/>
            <a:cxnLst/>
            <a:rect r="r" b="b" t="t" l="l"/>
            <a:pathLst>
              <a:path h="8839657" w="14059097">
                <a:moveTo>
                  <a:pt x="0" y="0"/>
                </a:moveTo>
                <a:lnTo>
                  <a:pt x="14059098" y="0"/>
                </a:lnTo>
                <a:lnTo>
                  <a:pt x="14059098" y="8839657"/>
                </a:lnTo>
                <a:lnTo>
                  <a:pt x="0" y="8839657"/>
                </a:lnTo>
                <a:lnTo>
                  <a:pt x="0" y="0"/>
                </a:lnTo>
                <a:close/>
              </a:path>
            </a:pathLst>
          </a:custGeom>
          <a:blipFill>
            <a:blip r:embed="rId2"/>
            <a:stretch>
              <a:fillRect l="0" t="0" r="0" b="0"/>
            </a:stretch>
          </a:blipFill>
        </p:spPr>
      </p:sp>
      <p:sp>
        <p:nvSpPr>
          <p:cNvPr name="TextBox 3" id="3"/>
          <p:cNvSpPr txBox="true"/>
          <p:nvPr/>
        </p:nvSpPr>
        <p:spPr>
          <a:xfrm rot="0">
            <a:off x="3743265" y="436245"/>
            <a:ext cx="10801470" cy="592455"/>
          </a:xfrm>
          <a:prstGeom prst="rect">
            <a:avLst/>
          </a:prstGeom>
        </p:spPr>
        <p:txBody>
          <a:bodyPr anchor="t" rtlCol="false" tIns="0" lIns="0" bIns="0" rIns="0">
            <a:spAutoFit/>
          </a:bodyPr>
          <a:lstStyle/>
          <a:p>
            <a:pPr algn="ctr">
              <a:lnSpc>
                <a:spcPts val="4620"/>
              </a:lnSpc>
              <a:spcBef>
                <a:spcPct val="0"/>
              </a:spcBef>
            </a:pPr>
            <a:r>
              <a:rPr lang="en-US" b="true" sz="3300">
                <a:solidFill>
                  <a:srgbClr val="134E1A"/>
                </a:solidFill>
                <a:latin typeface="Poppins Bold"/>
                <a:ea typeface="Poppins Bold"/>
                <a:cs typeface="Poppins Bold"/>
                <a:sym typeface="Poppins Bold"/>
              </a:rPr>
              <a:t>Sequence Diagram for Fertilizer Prediction Feature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1543050" y="-558218"/>
            <a:ext cx="3086100" cy="11299900"/>
            <a:chOff x="0" y="0"/>
            <a:chExt cx="812800" cy="2976105"/>
          </a:xfrm>
        </p:grpSpPr>
        <p:sp>
          <p:nvSpPr>
            <p:cNvPr name="Freeform 3" id="3"/>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A3B18A"/>
            </a:solidFill>
          </p:spPr>
        </p:sp>
        <p:sp>
          <p:nvSpPr>
            <p:cNvPr name="TextBox 4" id="4"/>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5" id="5"/>
          <p:cNvGrpSpPr/>
          <p:nvPr/>
        </p:nvGrpSpPr>
        <p:grpSpPr>
          <a:xfrm rot="0">
            <a:off x="12691577" y="1415447"/>
            <a:ext cx="5408984" cy="7979428"/>
            <a:chOff x="0" y="0"/>
            <a:chExt cx="1424588" cy="2101578"/>
          </a:xfrm>
        </p:grpSpPr>
        <p:sp>
          <p:nvSpPr>
            <p:cNvPr name="Freeform 6" id="6"/>
            <p:cNvSpPr/>
            <p:nvPr/>
          </p:nvSpPr>
          <p:spPr>
            <a:xfrm flipH="false" flipV="false" rot="0">
              <a:off x="0" y="0"/>
              <a:ext cx="1424588" cy="2101578"/>
            </a:xfrm>
            <a:custGeom>
              <a:avLst/>
              <a:gdLst/>
              <a:ahLst/>
              <a:cxnLst/>
              <a:rect r="r" b="b" t="t" l="l"/>
              <a:pathLst>
                <a:path h="2101578" w="1424588">
                  <a:moveTo>
                    <a:pt x="0" y="0"/>
                  </a:moveTo>
                  <a:lnTo>
                    <a:pt x="1424588" y="0"/>
                  </a:lnTo>
                  <a:lnTo>
                    <a:pt x="1424588" y="2101578"/>
                  </a:lnTo>
                  <a:lnTo>
                    <a:pt x="0" y="2101578"/>
                  </a:lnTo>
                  <a:close/>
                </a:path>
              </a:pathLst>
            </a:custGeom>
            <a:solidFill>
              <a:srgbClr val="A1BA9B"/>
            </a:solidFill>
          </p:spPr>
        </p:sp>
        <p:sp>
          <p:nvSpPr>
            <p:cNvPr name="TextBox 7" id="7"/>
            <p:cNvSpPr txBox="true"/>
            <p:nvPr/>
          </p:nvSpPr>
          <p:spPr>
            <a:xfrm>
              <a:off x="0" y="-19050"/>
              <a:ext cx="1424588" cy="2120628"/>
            </a:xfrm>
            <a:prstGeom prst="rect">
              <a:avLst/>
            </a:prstGeom>
          </p:spPr>
          <p:txBody>
            <a:bodyPr anchor="ctr" rtlCol="false" tIns="50800" lIns="50800" bIns="50800" rIns="50800"/>
            <a:lstStyle/>
            <a:p>
              <a:pPr algn="ctr">
                <a:lnSpc>
                  <a:spcPts val="2859"/>
                </a:lnSpc>
              </a:pPr>
            </a:p>
          </p:txBody>
        </p:sp>
      </p:grpSp>
      <p:sp>
        <p:nvSpPr>
          <p:cNvPr name="Freeform 8" id="8"/>
          <p:cNvSpPr/>
          <p:nvPr/>
        </p:nvSpPr>
        <p:spPr>
          <a:xfrm flipH="false" flipV="false" rot="0">
            <a:off x="15698915" y="8697813"/>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2087426" y="763936"/>
            <a:ext cx="5319757" cy="7933877"/>
          </a:xfrm>
          <a:custGeom>
            <a:avLst/>
            <a:gdLst/>
            <a:ahLst/>
            <a:cxnLst/>
            <a:rect r="r" b="b" t="t" l="l"/>
            <a:pathLst>
              <a:path h="7933877" w="5319757">
                <a:moveTo>
                  <a:pt x="0" y="0"/>
                </a:moveTo>
                <a:lnTo>
                  <a:pt x="5319757" y="0"/>
                </a:lnTo>
                <a:lnTo>
                  <a:pt x="5319757" y="7933877"/>
                </a:lnTo>
                <a:lnTo>
                  <a:pt x="0" y="7933877"/>
                </a:lnTo>
                <a:lnTo>
                  <a:pt x="0" y="0"/>
                </a:lnTo>
                <a:close/>
              </a:path>
            </a:pathLst>
          </a:custGeom>
          <a:blipFill>
            <a:blip r:embed="rId4"/>
            <a:stretch>
              <a:fillRect l="0" t="-9468" r="0" b="-9468"/>
            </a:stretch>
          </a:blipFill>
        </p:spPr>
      </p:sp>
      <p:sp>
        <p:nvSpPr>
          <p:cNvPr name="TextBox 10" id="10"/>
          <p:cNvSpPr txBox="true"/>
          <p:nvPr/>
        </p:nvSpPr>
        <p:spPr>
          <a:xfrm rot="0">
            <a:off x="2512012" y="1946512"/>
            <a:ext cx="6832092" cy="1384507"/>
          </a:xfrm>
          <a:prstGeom prst="rect">
            <a:avLst/>
          </a:prstGeom>
        </p:spPr>
        <p:txBody>
          <a:bodyPr anchor="t" rtlCol="false" tIns="0" lIns="0" bIns="0" rIns="0">
            <a:spAutoFit/>
          </a:bodyPr>
          <a:lstStyle/>
          <a:p>
            <a:pPr algn="l">
              <a:lnSpc>
                <a:spcPts val="10720"/>
              </a:lnSpc>
            </a:pPr>
            <a:r>
              <a:rPr lang="en-US" sz="7768" spc="761" b="true">
                <a:solidFill>
                  <a:srgbClr val="231F20"/>
                </a:solidFill>
                <a:latin typeface="Poppins Bold"/>
                <a:ea typeface="Poppins Bold"/>
                <a:cs typeface="Poppins Bold"/>
                <a:sym typeface="Poppins Bold"/>
              </a:rPr>
              <a:t>DATASETS</a:t>
            </a:r>
          </a:p>
        </p:txBody>
      </p:sp>
      <p:sp>
        <p:nvSpPr>
          <p:cNvPr name="TextBox 11" id="11"/>
          <p:cNvSpPr txBox="true"/>
          <p:nvPr/>
        </p:nvSpPr>
        <p:spPr>
          <a:xfrm rot="0">
            <a:off x="3301220" y="3519539"/>
            <a:ext cx="7632187" cy="4507864"/>
          </a:xfrm>
          <a:prstGeom prst="rect">
            <a:avLst/>
          </a:prstGeom>
        </p:spPr>
        <p:txBody>
          <a:bodyPr anchor="t" rtlCol="false" tIns="0" lIns="0" bIns="0" rIns="0">
            <a:spAutoFit/>
          </a:bodyPr>
          <a:lstStyle/>
          <a:p>
            <a:pPr algn="l">
              <a:lnSpc>
                <a:spcPts val="4200"/>
              </a:lnSpc>
              <a:spcBef>
                <a:spcPct val="0"/>
              </a:spcBef>
            </a:pPr>
            <a:r>
              <a:rPr lang="en-US" b="true" sz="3000">
                <a:solidFill>
                  <a:srgbClr val="231F20"/>
                </a:solidFill>
                <a:latin typeface="Poppins Bold"/>
                <a:ea typeface="Poppins Bold"/>
                <a:cs typeface="Poppins Bold"/>
                <a:sym typeface="Poppins Bold"/>
              </a:rPr>
              <a:t>I</a:t>
            </a:r>
            <a:r>
              <a:rPr lang="en-US" b="true" sz="3000">
                <a:solidFill>
                  <a:srgbClr val="231F20"/>
                </a:solidFill>
                <a:latin typeface="Poppins Bold"/>
                <a:ea typeface="Poppins Bold"/>
                <a:cs typeface="Poppins Bold"/>
                <a:sym typeface="Poppins Bold"/>
              </a:rPr>
              <a:t>n this project we used</a:t>
            </a:r>
            <a:r>
              <a:rPr lang="en-US" b="true" sz="3000">
                <a:solidFill>
                  <a:srgbClr val="FF3131"/>
                </a:solidFill>
                <a:latin typeface="Poppins Bold"/>
                <a:ea typeface="Poppins Bold"/>
                <a:cs typeface="Poppins Bold"/>
                <a:sym typeface="Poppins Bold"/>
              </a:rPr>
              <a:t> 3 datasets:</a:t>
            </a:r>
          </a:p>
          <a:p>
            <a:pPr algn="l">
              <a:lnSpc>
                <a:spcPts val="3920"/>
              </a:lnSpc>
              <a:spcBef>
                <a:spcPct val="0"/>
              </a:spcBef>
            </a:pPr>
            <a:r>
              <a:rPr lang="en-US" b="true" sz="2800">
                <a:solidFill>
                  <a:srgbClr val="FF3131"/>
                </a:solidFill>
                <a:latin typeface="Poppins Bold"/>
                <a:ea typeface="Poppins Bold"/>
                <a:cs typeface="Poppins Bold"/>
                <a:sym typeface="Poppins Bold"/>
              </a:rPr>
              <a:t> </a:t>
            </a:r>
          </a:p>
          <a:p>
            <a:pPr algn="l">
              <a:lnSpc>
                <a:spcPts val="3920"/>
              </a:lnSpc>
              <a:spcBef>
                <a:spcPct val="0"/>
              </a:spcBef>
            </a:pPr>
            <a:r>
              <a:rPr lang="en-US" b="true" sz="2800">
                <a:solidFill>
                  <a:srgbClr val="231F20"/>
                </a:solidFill>
                <a:latin typeface="Poppins Bold"/>
                <a:ea typeface="Poppins Bold"/>
                <a:cs typeface="Poppins Bold"/>
                <a:sym typeface="Poppins Bold"/>
              </a:rPr>
              <a:t>1- New plant disease dataset (images).</a:t>
            </a:r>
          </a:p>
          <a:p>
            <a:pPr algn="l">
              <a:lnSpc>
                <a:spcPts val="3920"/>
              </a:lnSpc>
              <a:spcBef>
                <a:spcPct val="0"/>
              </a:spcBef>
            </a:pPr>
            <a:r>
              <a:rPr lang="en-US" b="true" sz="2800">
                <a:solidFill>
                  <a:srgbClr val="231F20"/>
                </a:solidFill>
                <a:latin typeface="Poppins Bold"/>
                <a:ea typeface="Poppins Bold"/>
                <a:cs typeface="Poppins Bold"/>
                <a:sym typeface="Poppins Bold"/>
              </a:rPr>
              <a:t>    1.1- supplement_info(csv).</a:t>
            </a:r>
          </a:p>
          <a:p>
            <a:pPr algn="l">
              <a:lnSpc>
                <a:spcPts val="3920"/>
              </a:lnSpc>
              <a:spcBef>
                <a:spcPct val="0"/>
              </a:spcBef>
            </a:pPr>
            <a:r>
              <a:rPr lang="en-US" b="true" sz="2800">
                <a:solidFill>
                  <a:srgbClr val="231F20"/>
                </a:solidFill>
                <a:latin typeface="Poppins Bold"/>
                <a:ea typeface="Poppins Bold"/>
                <a:cs typeface="Poppins Bold"/>
                <a:sym typeface="Poppins Bold"/>
              </a:rPr>
              <a:t>    1.2- disease_info(csv).</a:t>
            </a:r>
          </a:p>
          <a:p>
            <a:pPr algn="l">
              <a:lnSpc>
                <a:spcPts val="3920"/>
              </a:lnSpc>
              <a:spcBef>
                <a:spcPct val="0"/>
              </a:spcBef>
            </a:pPr>
          </a:p>
          <a:p>
            <a:pPr algn="l">
              <a:lnSpc>
                <a:spcPts val="3920"/>
              </a:lnSpc>
              <a:spcBef>
                <a:spcPct val="0"/>
              </a:spcBef>
            </a:pPr>
            <a:r>
              <a:rPr lang="en-US" b="true" sz="2800">
                <a:solidFill>
                  <a:srgbClr val="231F20"/>
                </a:solidFill>
                <a:latin typeface="Poppins Bold"/>
                <a:ea typeface="Poppins Bold"/>
                <a:cs typeface="Poppins Bold"/>
                <a:sym typeface="Poppins Bold"/>
              </a:rPr>
              <a:t>2-   Crop Recommendation dataset(csv).</a:t>
            </a:r>
          </a:p>
          <a:p>
            <a:pPr algn="l">
              <a:lnSpc>
                <a:spcPts val="3920"/>
              </a:lnSpc>
              <a:spcBef>
                <a:spcPct val="0"/>
              </a:spcBef>
            </a:pPr>
          </a:p>
          <a:p>
            <a:pPr algn="l">
              <a:lnSpc>
                <a:spcPts val="3920"/>
              </a:lnSpc>
              <a:spcBef>
                <a:spcPct val="0"/>
              </a:spcBef>
            </a:pPr>
            <a:r>
              <a:rPr lang="en-US" b="true" sz="2800">
                <a:solidFill>
                  <a:srgbClr val="231F20"/>
                </a:solidFill>
                <a:latin typeface="Poppins Bold"/>
                <a:ea typeface="Poppins Bold"/>
                <a:cs typeface="Poppins Bold"/>
                <a:sym typeface="Poppins Bold"/>
              </a:rPr>
              <a:t>3- Crop and fertilizer dataset(csv).</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sp>
        <p:nvSpPr>
          <p:cNvPr name="Freeform 2" id="2"/>
          <p:cNvSpPr/>
          <p:nvPr/>
        </p:nvSpPr>
        <p:spPr>
          <a:xfrm flipH="false" flipV="false" rot="0">
            <a:off x="229208" y="1715790"/>
            <a:ext cx="17664834" cy="2053537"/>
          </a:xfrm>
          <a:custGeom>
            <a:avLst/>
            <a:gdLst/>
            <a:ahLst/>
            <a:cxnLst/>
            <a:rect r="r" b="b" t="t" l="l"/>
            <a:pathLst>
              <a:path h="2053537" w="17664834">
                <a:moveTo>
                  <a:pt x="0" y="0"/>
                </a:moveTo>
                <a:lnTo>
                  <a:pt x="17664833" y="0"/>
                </a:lnTo>
                <a:lnTo>
                  <a:pt x="17664833" y="2053537"/>
                </a:lnTo>
                <a:lnTo>
                  <a:pt x="0" y="2053537"/>
                </a:lnTo>
                <a:lnTo>
                  <a:pt x="0" y="0"/>
                </a:lnTo>
                <a:close/>
              </a:path>
            </a:pathLst>
          </a:custGeom>
          <a:blipFill>
            <a:blip r:embed="rId2"/>
            <a:stretch>
              <a:fillRect l="0" t="0" r="0" b="0"/>
            </a:stretch>
          </a:blipFill>
        </p:spPr>
      </p:sp>
      <p:sp>
        <p:nvSpPr>
          <p:cNvPr name="Freeform 3" id="3"/>
          <p:cNvSpPr/>
          <p:nvPr/>
        </p:nvSpPr>
        <p:spPr>
          <a:xfrm flipH="false" flipV="false" rot="0">
            <a:off x="115932" y="5377393"/>
            <a:ext cx="9682804" cy="4183716"/>
          </a:xfrm>
          <a:custGeom>
            <a:avLst/>
            <a:gdLst/>
            <a:ahLst/>
            <a:cxnLst/>
            <a:rect r="r" b="b" t="t" l="l"/>
            <a:pathLst>
              <a:path h="4183716" w="9682804">
                <a:moveTo>
                  <a:pt x="0" y="0"/>
                </a:moveTo>
                <a:lnTo>
                  <a:pt x="9682803" y="0"/>
                </a:lnTo>
                <a:lnTo>
                  <a:pt x="9682803" y="4183716"/>
                </a:lnTo>
                <a:lnTo>
                  <a:pt x="0" y="4183716"/>
                </a:lnTo>
                <a:lnTo>
                  <a:pt x="0" y="0"/>
                </a:lnTo>
                <a:close/>
              </a:path>
            </a:pathLst>
          </a:custGeom>
          <a:blipFill>
            <a:blip r:embed="rId3"/>
            <a:stretch>
              <a:fillRect l="-2108" t="-21955" r="-4850" b="-16670"/>
            </a:stretch>
          </a:blipFill>
        </p:spPr>
      </p:sp>
      <p:sp>
        <p:nvSpPr>
          <p:cNvPr name="Freeform 4" id="4"/>
          <p:cNvSpPr/>
          <p:nvPr/>
        </p:nvSpPr>
        <p:spPr>
          <a:xfrm flipH="false" flipV="false" rot="0">
            <a:off x="11392923" y="5120816"/>
            <a:ext cx="6437974" cy="4968876"/>
          </a:xfrm>
          <a:custGeom>
            <a:avLst/>
            <a:gdLst/>
            <a:ahLst/>
            <a:cxnLst/>
            <a:rect r="r" b="b" t="t" l="l"/>
            <a:pathLst>
              <a:path h="4968876" w="6437974">
                <a:moveTo>
                  <a:pt x="0" y="0"/>
                </a:moveTo>
                <a:lnTo>
                  <a:pt x="6437974" y="0"/>
                </a:lnTo>
                <a:lnTo>
                  <a:pt x="6437974" y="4968876"/>
                </a:lnTo>
                <a:lnTo>
                  <a:pt x="0" y="4968876"/>
                </a:lnTo>
                <a:lnTo>
                  <a:pt x="0" y="0"/>
                </a:lnTo>
                <a:close/>
              </a:path>
            </a:pathLst>
          </a:custGeom>
          <a:blipFill>
            <a:blip r:embed="rId4"/>
            <a:stretch>
              <a:fillRect l="-20367" t="-8100" r="-25895" b="-1339"/>
            </a:stretch>
          </a:blipFill>
        </p:spPr>
      </p:sp>
      <p:sp>
        <p:nvSpPr>
          <p:cNvPr name="TextBox 5" id="5"/>
          <p:cNvSpPr txBox="true"/>
          <p:nvPr/>
        </p:nvSpPr>
        <p:spPr>
          <a:xfrm rot="0">
            <a:off x="368975" y="4788367"/>
            <a:ext cx="9176716" cy="400264"/>
          </a:xfrm>
          <a:prstGeom prst="rect">
            <a:avLst/>
          </a:prstGeom>
        </p:spPr>
        <p:txBody>
          <a:bodyPr anchor="t" rtlCol="false" tIns="0" lIns="0" bIns="0" rIns="0">
            <a:spAutoFit/>
          </a:bodyPr>
          <a:lstStyle/>
          <a:p>
            <a:pPr algn="ctr">
              <a:lnSpc>
                <a:spcPts val="3242"/>
              </a:lnSpc>
              <a:spcBef>
                <a:spcPct val="0"/>
              </a:spcBef>
            </a:pPr>
            <a:r>
              <a:rPr lang="en-US" b="true" sz="2315">
                <a:solidFill>
                  <a:srgbClr val="000000"/>
                </a:solidFill>
                <a:latin typeface="Aileron Bold"/>
                <a:ea typeface="Aileron Bold"/>
                <a:cs typeface="Aileron Bold"/>
                <a:sym typeface="Aileron Bold"/>
              </a:rPr>
              <a:t>Im</a:t>
            </a:r>
            <a:r>
              <a:rPr lang="en-US" b="true" sz="2315">
                <a:solidFill>
                  <a:srgbClr val="000000"/>
                </a:solidFill>
                <a:latin typeface="Aileron Bold"/>
                <a:ea typeface="Aileron Bold"/>
                <a:cs typeface="Aileron Bold"/>
                <a:sym typeface="Aileron Bold"/>
              </a:rPr>
              <a:t>ages Distribution Ratio</a:t>
            </a:r>
          </a:p>
        </p:txBody>
      </p:sp>
      <p:sp>
        <p:nvSpPr>
          <p:cNvPr name="TextBox 6" id="6"/>
          <p:cNvSpPr txBox="true"/>
          <p:nvPr/>
        </p:nvSpPr>
        <p:spPr>
          <a:xfrm rot="0">
            <a:off x="11260790" y="4470699"/>
            <a:ext cx="6834757" cy="365292"/>
          </a:xfrm>
          <a:prstGeom prst="rect">
            <a:avLst/>
          </a:prstGeom>
        </p:spPr>
        <p:txBody>
          <a:bodyPr anchor="t" rtlCol="false" tIns="0" lIns="0" bIns="0" rIns="0">
            <a:spAutoFit/>
          </a:bodyPr>
          <a:lstStyle/>
          <a:p>
            <a:pPr algn="ctr">
              <a:lnSpc>
                <a:spcPts val="2920"/>
              </a:lnSpc>
              <a:spcBef>
                <a:spcPct val="0"/>
              </a:spcBef>
            </a:pPr>
            <a:r>
              <a:rPr lang="en-US" b="true" sz="2086">
                <a:solidFill>
                  <a:srgbClr val="000000"/>
                </a:solidFill>
                <a:latin typeface="Aileron Bold"/>
                <a:ea typeface="Aileron Bold"/>
                <a:cs typeface="Aileron Bold"/>
                <a:sym typeface="Aileron Bold"/>
              </a:rPr>
              <a:t>Distribution of Disease Types </a:t>
            </a:r>
          </a:p>
        </p:txBody>
      </p:sp>
      <p:sp>
        <p:nvSpPr>
          <p:cNvPr name="TextBox 7" id="7"/>
          <p:cNvSpPr txBox="true"/>
          <p:nvPr/>
        </p:nvSpPr>
        <p:spPr>
          <a:xfrm rot="0">
            <a:off x="4174153" y="311150"/>
            <a:ext cx="9939694" cy="717550"/>
          </a:xfrm>
          <a:prstGeom prst="rect">
            <a:avLst/>
          </a:prstGeom>
        </p:spPr>
        <p:txBody>
          <a:bodyPr anchor="t" rtlCol="false" tIns="0" lIns="0" bIns="0" rIns="0">
            <a:spAutoFit/>
          </a:bodyPr>
          <a:lstStyle/>
          <a:p>
            <a:pPr algn="ctr">
              <a:lnSpc>
                <a:spcPts val="5599"/>
              </a:lnSpc>
              <a:spcBef>
                <a:spcPct val="0"/>
              </a:spcBef>
            </a:pPr>
            <a:r>
              <a:rPr lang="en-US" b="true" sz="3999">
                <a:solidFill>
                  <a:srgbClr val="134E1A"/>
                </a:solidFill>
                <a:latin typeface="Poppins Bold"/>
                <a:ea typeface="Poppins Bold"/>
                <a:cs typeface="Poppins Bold"/>
                <a:sym typeface="Poppins Bold"/>
              </a:rPr>
              <a:t>Visualization of Plant Disease Dataset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sp>
        <p:nvSpPr>
          <p:cNvPr name="Freeform 2" id="2"/>
          <p:cNvSpPr/>
          <p:nvPr/>
        </p:nvSpPr>
        <p:spPr>
          <a:xfrm flipH="false" flipV="false" rot="0">
            <a:off x="8448554" y="3449864"/>
            <a:ext cx="9201777" cy="5558675"/>
          </a:xfrm>
          <a:custGeom>
            <a:avLst/>
            <a:gdLst/>
            <a:ahLst/>
            <a:cxnLst/>
            <a:rect r="r" b="b" t="t" l="l"/>
            <a:pathLst>
              <a:path h="5558675" w="9201777">
                <a:moveTo>
                  <a:pt x="0" y="0"/>
                </a:moveTo>
                <a:lnTo>
                  <a:pt x="9201777" y="0"/>
                </a:lnTo>
                <a:lnTo>
                  <a:pt x="9201777" y="5558675"/>
                </a:lnTo>
                <a:lnTo>
                  <a:pt x="0" y="5558675"/>
                </a:lnTo>
                <a:lnTo>
                  <a:pt x="0" y="0"/>
                </a:lnTo>
                <a:close/>
              </a:path>
            </a:pathLst>
          </a:custGeom>
          <a:blipFill>
            <a:blip r:embed="rId2"/>
            <a:stretch>
              <a:fillRect l="-14243" t="-21764" r="-17311" b="-1822"/>
            </a:stretch>
          </a:blipFill>
        </p:spPr>
      </p:sp>
      <p:sp>
        <p:nvSpPr>
          <p:cNvPr name="Freeform 3" id="3"/>
          <p:cNvSpPr/>
          <p:nvPr/>
        </p:nvSpPr>
        <p:spPr>
          <a:xfrm flipH="false" flipV="false" rot="0">
            <a:off x="290546" y="1514429"/>
            <a:ext cx="14351809" cy="4339712"/>
          </a:xfrm>
          <a:custGeom>
            <a:avLst/>
            <a:gdLst/>
            <a:ahLst/>
            <a:cxnLst/>
            <a:rect r="r" b="b" t="t" l="l"/>
            <a:pathLst>
              <a:path h="4339712" w="14351809">
                <a:moveTo>
                  <a:pt x="0" y="0"/>
                </a:moveTo>
                <a:lnTo>
                  <a:pt x="14351809" y="0"/>
                </a:lnTo>
                <a:lnTo>
                  <a:pt x="14351809" y="4339712"/>
                </a:lnTo>
                <a:lnTo>
                  <a:pt x="0" y="4339712"/>
                </a:lnTo>
                <a:lnTo>
                  <a:pt x="0" y="0"/>
                </a:lnTo>
                <a:close/>
              </a:path>
            </a:pathLst>
          </a:custGeom>
          <a:blipFill>
            <a:blip r:embed="rId3"/>
            <a:stretch>
              <a:fillRect l="-564" t="-7754" r="-7381" b="-1572"/>
            </a:stretch>
          </a:blipFill>
        </p:spPr>
      </p:sp>
      <p:sp>
        <p:nvSpPr>
          <p:cNvPr name="TextBox 4" id="4"/>
          <p:cNvSpPr txBox="true"/>
          <p:nvPr/>
        </p:nvSpPr>
        <p:spPr>
          <a:xfrm rot="0">
            <a:off x="0" y="6181576"/>
            <a:ext cx="8419715" cy="371175"/>
          </a:xfrm>
          <a:prstGeom prst="rect">
            <a:avLst/>
          </a:prstGeom>
        </p:spPr>
        <p:txBody>
          <a:bodyPr anchor="t" rtlCol="false" tIns="0" lIns="0" bIns="0" rIns="0">
            <a:spAutoFit/>
          </a:bodyPr>
          <a:lstStyle/>
          <a:p>
            <a:pPr algn="ctr">
              <a:lnSpc>
                <a:spcPts val="2974"/>
              </a:lnSpc>
              <a:spcBef>
                <a:spcPct val="0"/>
              </a:spcBef>
            </a:pPr>
            <a:r>
              <a:rPr lang="en-US" b="true" sz="2124">
                <a:solidFill>
                  <a:srgbClr val="000000"/>
                </a:solidFill>
                <a:latin typeface="Aileron Bold"/>
                <a:ea typeface="Aileron Bold"/>
                <a:cs typeface="Aileron Bold"/>
                <a:sym typeface="Aileron Bold"/>
              </a:rPr>
              <a:t>Pl</a:t>
            </a:r>
            <a:r>
              <a:rPr lang="en-US" b="true" sz="2124">
                <a:solidFill>
                  <a:srgbClr val="000000"/>
                </a:solidFill>
                <a:latin typeface="Aileron Bold"/>
                <a:ea typeface="Aileron Bold"/>
                <a:cs typeface="Aileron Bold"/>
                <a:sym typeface="Aileron Bold"/>
              </a:rPr>
              <a:t>ants with the Highest Disease Cases</a:t>
            </a:r>
          </a:p>
        </p:txBody>
      </p:sp>
      <p:sp>
        <p:nvSpPr>
          <p:cNvPr name="TextBox 5" id="5"/>
          <p:cNvSpPr txBox="true"/>
          <p:nvPr/>
        </p:nvSpPr>
        <p:spPr>
          <a:xfrm rot="0">
            <a:off x="8839585" y="9210675"/>
            <a:ext cx="8419715" cy="371175"/>
          </a:xfrm>
          <a:prstGeom prst="rect">
            <a:avLst/>
          </a:prstGeom>
        </p:spPr>
        <p:txBody>
          <a:bodyPr anchor="t" rtlCol="false" tIns="0" lIns="0" bIns="0" rIns="0">
            <a:spAutoFit/>
          </a:bodyPr>
          <a:lstStyle/>
          <a:p>
            <a:pPr algn="ctr">
              <a:lnSpc>
                <a:spcPts val="2974"/>
              </a:lnSpc>
              <a:spcBef>
                <a:spcPct val="0"/>
              </a:spcBef>
            </a:pPr>
            <a:r>
              <a:rPr lang="en-US" b="true" sz="2124">
                <a:solidFill>
                  <a:srgbClr val="000000"/>
                </a:solidFill>
                <a:latin typeface="Aileron Bold"/>
                <a:ea typeface="Aileron Bold"/>
                <a:cs typeface="Aileron Bold"/>
                <a:sym typeface="Aileron Bold"/>
              </a:rPr>
              <a:t>Diseased Pl</a:t>
            </a:r>
            <a:r>
              <a:rPr lang="en-US" b="true" sz="2124">
                <a:solidFill>
                  <a:srgbClr val="000000"/>
                </a:solidFill>
                <a:latin typeface="Aileron Bold"/>
                <a:ea typeface="Aileron Bold"/>
                <a:cs typeface="Aileron Bold"/>
                <a:sym typeface="Aileron Bold"/>
              </a:rPr>
              <a:t>ants Vs Healthy Plants</a:t>
            </a:r>
          </a:p>
        </p:txBody>
      </p:sp>
      <p:sp>
        <p:nvSpPr>
          <p:cNvPr name="TextBox 6" id="6"/>
          <p:cNvSpPr txBox="true"/>
          <p:nvPr/>
        </p:nvSpPr>
        <p:spPr>
          <a:xfrm rot="0">
            <a:off x="3123009" y="311150"/>
            <a:ext cx="12041981" cy="717550"/>
          </a:xfrm>
          <a:prstGeom prst="rect">
            <a:avLst/>
          </a:prstGeom>
        </p:spPr>
        <p:txBody>
          <a:bodyPr anchor="t" rtlCol="false" tIns="0" lIns="0" bIns="0" rIns="0">
            <a:spAutoFit/>
          </a:bodyPr>
          <a:lstStyle/>
          <a:p>
            <a:pPr algn="just">
              <a:lnSpc>
                <a:spcPts val="5599"/>
              </a:lnSpc>
              <a:spcBef>
                <a:spcPct val="0"/>
              </a:spcBef>
            </a:pPr>
            <a:r>
              <a:rPr lang="en-US" b="true" sz="3999">
                <a:solidFill>
                  <a:srgbClr val="134E1A"/>
                </a:solidFill>
                <a:latin typeface="Poppins Bold"/>
                <a:ea typeface="Poppins Bold"/>
                <a:cs typeface="Poppins Bold"/>
                <a:sym typeface="Poppins Bold"/>
              </a:rPr>
              <a:t>Visualization of Plant Disease Dataset (Cont.)  </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sp>
        <p:nvSpPr>
          <p:cNvPr name="Freeform 2" id="2"/>
          <p:cNvSpPr/>
          <p:nvPr/>
        </p:nvSpPr>
        <p:spPr>
          <a:xfrm flipH="false" flipV="false" rot="0">
            <a:off x="15762728" y="7339585"/>
            <a:ext cx="5050544" cy="5050544"/>
          </a:xfrm>
          <a:custGeom>
            <a:avLst/>
            <a:gdLst/>
            <a:ahLst/>
            <a:cxnLst/>
            <a:rect r="r" b="b" t="t" l="l"/>
            <a:pathLst>
              <a:path h="5050544" w="5050544">
                <a:moveTo>
                  <a:pt x="0" y="0"/>
                </a:moveTo>
                <a:lnTo>
                  <a:pt x="5050544" y="0"/>
                </a:lnTo>
                <a:lnTo>
                  <a:pt x="5050544" y="5050544"/>
                </a:lnTo>
                <a:lnTo>
                  <a:pt x="0" y="50505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27649" y="4392170"/>
            <a:ext cx="5650143" cy="5894830"/>
            <a:chOff x="0" y="0"/>
            <a:chExt cx="1488104" cy="1552548"/>
          </a:xfrm>
        </p:grpSpPr>
        <p:sp>
          <p:nvSpPr>
            <p:cNvPr name="Freeform 4" id="4"/>
            <p:cNvSpPr/>
            <p:nvPr/>
          </p:nvSpPr>
          <p:spPr>
            <a:xfrm flipH="false" flipV="false" rot="0">
              <a:off x="0" y="0"/>
              <a:ext cx="1488104" cy="1552548"/>
            </a:xfrm>
            <a:custGeom>
              <a:avLst/>
              <a:gdLst/>
              <a:ahLst/>
              <a:cxnLst/>
              <a:rect r="r" b="b" t="t" l="l"/>
              <a:pathLst>
                <a:path h="1552548" w="1488104">
                  <a:moveTo>
                    <a:pt x="0" y="0"/>
                  </a:moveTo>
                  <a:lnTo>
                    <a:pt x="1488104" y="0"/>
                  </a:lnTo>
                  <a:lnTo>
                    <a:pt x="1488104" y="1552548"/>
                  </a:lnTo>
                  <a:lnTo>
                    <a:pt x="0" y="1552548"/>
                  </a:lnTo>
                  <a:close/>
                </a:path>
              </a:pathLst>
            </a:custGeom>
            <a:solidFill>
              <a:srgbClr val="CACEC2"/>
            </a:solidFill>
          </p:spPr>
        </p:sp>
        <p:sp>
          <p:nvSpPr>
            <p:cNvPr name="TextBox 5" id="5"/>
            <p:cNvSpPr txBox="true"/>
            <p:nvPr/>
          </p:nvSpPr>
          <p:spPr>
            <a:xfrm>
              <a:off x="0" y="-47625"/>
              <a:ext cx="1488104" cy="1600173"/>
            </a:xfrm>
            <a:prstGeom prst="rect">
              <a:avLst/>
            </a:prstGeom>
          </p:spPr>
          <p:txBody>
            <a:bodyPr anchor="ctr" rtlCol="false" tIns="50800" lIns="50800" bIns="50800" rIns="50800"/>
            <a:lstStyle/>
            <a:p>
              <a:pPr algn="ctr">
                <a:lnSpc>
                  <a:spcPts val="2800"/>
                </a:lnSpc>
              </a:pPr>
            </a:p>
          </p:txBody>
        </p:sp>
      </p:grpSp>
      <p:grpSp>
        <p:nvGrpSpPr>
          <p:cNvPr name="Group 6" id="6"/>
          <p:cNvGrpSpPr/>
          <p:nvPr/>
        </p:nvGrpSpPr>
        <p:grpSpPr>
          <a:xfrm rot="0">
            <a:off x="628175" y="1408763"/>
            <a:ext cx="4849092" cy="4849092"/>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0" t="-71678" r="0" b="-6099"/>
              </a:stretch>
            </a:blipFill>
          </p:spPr>
        </p:sp>
      </p:grpSp>
      <p:sp>
        <p:nvSpPr>
          <p:cNvPr name="TextBox 8" id="8"/>
          <p:cNvSpPr txBox="true"/>
          <p:nvPr/>
        </p:nvSpPr>
        <p:spPr>
          <a:xfrm rot="0">
            <a:off x="0" y="186055"/>
            <a:ext cx="13168811" cy="842645"/>
          </a:xfrm>
          <a:prstGeom prst="rect">
            <a:avLst/>
          </a:prstGeom>
        </p:spPr>
        <p:txBody>
          <a:bodyPr anchor="t" rtlCol="false" tIns="0" lIns="0" bIns="0" rIns="0">
            <a:spAutoFit/>
          </a:bodyPr>
          <a:lstStyle/>
          <a:p>
            <a:pPr algn="ctr">
              <a:lnSpc>
                <a:spcPts val="6580"/>
              </a:lnSpc>
              <a:spcBef>
                <a:spcPct val="0"/>
              </a:spcBef>
            </a:pPr>
            <a:r>
              <a:rPr lang="en-US" b="true" sz="4700">
                <a:solidFill>
                  <a:srgbClr val="134E1A"/>
                </a:solidFill>
                <a:latin typeface="Poppins Bold"/>
                <a:ea typeface="Poppins Bold"/>
                <a:cs typeface="Poppins Bold"/>
                <a:sym typeface="Poppins Bold"/>
              </a:rPr>
              <a:t> Feature 1 : Plant Disease Detection</a:t>
            </a:r>
          </a:p>
        </p:txBody>
      </p:sp>
      <p:sp>
        <p:nvSpPr>
          <p:cNvPr name="TextBox 9" id="9"/>
          <p:cNvSpPr txBox="true"/>
          <p:nvPr/>
        </p:nvSpPr>
        <p:spPr>
          <a:xfrm rot="0">
            <a:off x="6025349" y="1741647"/>
            <a:ext cx="12067634" cy="8399778"/>
          </a:xfrm>
          <a:prstGeom prst="rect">
            <a:avLst/>
          </a:prstGeom>
        </p:spPr>
        <p:txBody>
          <a:bodyPr anchor="t" rtlCol="false" tIns="0" lIns="0" bIns="0" rIns="0">
            <a:spAutoFit/>
          </a:bodyPr>
          <a:lstStyle/>
          <a:p>
            <a:pPr algn="l">
              <a:lnSpc>
                <a:spcPts val="3220"/>
              </a:lnSpc>
              <a:spcBef>
                <a:spcPct val="0"/>
              </a:spcBef>
            </a:pPr>
            <a:r>
              <a:rPr lang="en-US" b="true" sz="2300">
                <a:solidFill>
                  <a:srgbClr val="021828"/>
                </a:solidFill>
                <a:latin typeface="Poppins Bold"/>
                <a:ea typeface="Poppins Bold"/>
                <a:cs typeface="Poppins Bold"/>
                <a:sym typeface="Poppins Bold"/>
              </a:rPr>
              <a:t>🗂 Dataset Overview (</a:t>
            </a:r>
            <a:r>
              <a:rPr lang="en-US" b="true" sz="2300">
                <a:solidFill>
                  <a:srgbClr val="FF3131"/>
                </a:solidFill>
                <a:latin typeface="Poppins Bold"/>
                <a:ea typeface="Poppins Bold"/>
                <a:cs typeface="Poppins Bold"/>
                <a:sym typeface="Poppins Bold"/>
              </a:rPr>
              <a:t>New Plant Diseases Dataset)</a:t>
            </a:r>
          </a:p>
          <a:p>
            <a:pPr algn="l">
              <a:lnSpc>
                <a:spcPts val="3220"/>
              </a:lnSpc>
              <a:spcBef>
                <a:spcPct val="0"/>
              </a:spcBef>
            </a:pPr>
            <a:r>
              <a:rPr lang="en-US" b="true" sz="2300">
                <a:solidFill>
                  <a:srgbClr val="021828"/>
                </a:solidFill>
                <a:latin typeface="Poppins Bold"/>
                <a:ea typeface="Poppins Bold"/>
                <a:cs typeface="Poppins Bold"/>
                <a:sym typeface="Poppins Bold"/>
              </a:rPr>
              <a:t>Source: Kaggle</a:t>
            </a:r>
          </a:p>
          <a:p>
            <a:pPr algn="l">
              <a:lnSpc>
                <a:spcPts val="3220"/>
              </a:lnSpc>
              <a:spcBef>
                <a:spcPct val="0"/>
              </a:spcBef>
            </a:pPr>
            <a:r>
              <a:rPr lang="en-US" b="true" sz="2300">
                <a:solidFill>
                  <a:srgbClr val="021828"/>
                </a:solidFill>
                <a:latin typeface="Poppins Bold"/>
                <a:ea typeface="Poppins Bold"/>
                <a:cs typeface="Poppins Bold"/>
                <a:sym typeface="Poppins Bold"/>
              </a:rPr>
              <a:t>Size: 86,818</a:t>
            </a:r>
          </a:p>
          <a:p>
            <a:pPr algn="l">
              <a:lnSpc>
                <a:spcPts val="3220"/>
              </a:lnSpc>
              <a:spcBef>
                <a:spcPct val="0"/>
              </a:spcBef>
            </a:pPr>
            <a:r>
              <a:rPr lang="en-US" b="true" sz="2300">
                <a:solidFill>
                  <a:srgbClr val="021828"/>
                </a:solidFill>
                <a:latin typeface="Poppins Bold"/>
                <a:ea typeface="Poppins Bold"/>
                <a:cs typeface="Poppins Bold"/>
                <a:sym typeface="Poppins Bold"/>
              </a:rPr>
              <a:t>Classes: 38 (includes healthy and diseased leaf categories)</a:t>
            </a:r>
          </a:p>
          <a:p>
            <a:pPr algn="l">
              <a:lnSpc>
                <a:spcPts val="3220"/>
              </a:lnSpc>
              <a:spcBef>
                <a:spcPct val="0"/>
              </a:spcBef>
            </a:pPr>
            <a:r>
              <a:rPr lang="en-US" b="true" sz="2300">
                <a:solidFill>
                  <a:srgbClr val="021828"/>
                </a:solidFill>
                <a:latin typeface="Poppins Bold"/>
                <a:ea typeface="Poppins Bold"/>
                <a:cs typeface="Poppins Bold"/>
                <a:sym typeface="Poppins Bold"/>
              </a:rPr>
              <a:t>Crops Covered: Tomato, Potato, Corn, Apple, etc.</a:t>
            </a:r>
          </a:p>
          <a:p>
            <a:pPr algn="l">
              <a:lnSpc>
                <a:spcPts val="3220"/>
              </a:lnSpc>
              <a:spcBef>
                <a:spcPct val="0"/>
              </a:spcBef>
            </a:pPr>
            <a:r>
              <a:rPr lang="en-US" b="true" sz="2300">
                <a:solidFill>
                  <a:srgbClr val="021828"/>
                </a:solidFill>
                <a:latin typeface="Poppins Bold"/>
                <a:ea typeface="Poppins Bold"/>
                <a:cs typeface="Poppins Bold"/>
                <a:sym typeface="Poppins Bold"/>
              </a:rPr>
              <a:t>Split:</a:t>
            </a:r>
          </a:p>
          <a:p>
            <a:pPr algn="l">
              <a:lnSpc>
                <a:spcPts val="3220"/>
              </a:lnSpc>
              <a:spcBef>
                <a:spcPct val="0"/>
              </a:spcBef>
            </a:pPr>
            <a:r>
              <a:rPr lang="en-US" b="true" sz="2300">
                <a:solidFill>
                  <a:srgbClr val="021828"/>
                </a:solidFill>
                <a:latin typeface="Poppins Bold"/>
                <a:ea typeface="Poppins Bold"/>
                <a:cs typeface="Poppins Bold"/>
                <a:sym typeface="Poppins Bold"/>
              </a:rPr>
              <a:t>Training: 69,428</a:t>
            </a:r>
          </a:p>
          <a:p>
            <a:pPr algn="l">
              <a:lnSpc>
                <a:spcPts val="3220"/>
              </a:lnSpc>
              <a:spcBef>
                <a:spcPct val="0"/>
              </a:spcBef>
            </a:pPr>
            <a:r>
              <a:rPr lang="en-US" b="true" sz="2300">
                <a:solidFill>
                  <a:srgbClr val="021828"/>
                </a:solidFill>
                <a:latin typeface="Poppins Bold"/>
                <a:ea typeface="Poppins Bold"/>
                <a:cs typeface="Poppins Bold"/>
                <a:sym typeface="Poppins Bold"/>
              </a:rPr>
              <a:t>Validation: 17,336</a:t>
            </a:r>
          </a:p>
          <a:p>
            <a:pPr algn="l">
              <a:lnSpc>
                <a:spcPts val="3220"/>
              </a:lnSpc>
              <a:spcBef>
                <a:spcPct val="0"/>
              </a:spcBef>
            </a:pPr>
            <a:r>
              <a:rPr lang="en-US" b="true" sz="2300">
                <a:solidFill>
                  <a:srgbClr val="021828"/>
                </a:solidFill>
                <a:latin typeface="Poppins Bold"/>
                <a:ea typeface="Poppins Bold"/>
                <a:cs typeface="Poppins Bold"/>
                <a:sym typeface="Poppins Bold"/>
              </a:rPr>
              <a:t>Testing: 54</a:t>
            </a:r>
          </a:p>
          <a:p>
            <a:pPr algn="l">
              <a:lnSpc>
                <a:spcPts val="3220"/>
              </a:lnSpc>
              <a:spcBef>
                <a:spcPct val="0"/>
              </a:spcBef>
            </a:pPr>
            <a:r>
              <a:rPr lang="en-US" b="true" sz="2300">
                <a:solidFill>
                  <a:srgbClr val="021828"/>
                </a:solidFill>
                <a:latin typeface="Poppins Bold"/>
                <a:ea typeface="Poppins Bold"/>
                <a:cs typeface="Poppins Bold"/>
                <a:sym typeface="Poppins Bold"/>
              </a:rPr>
              <a:t>Train / Validation / Test Split: 80% / ~19% / ~1%</a:t>
            </a:r>
          </a:p>
          <a:p>
            <a:pPr algn="l">
              <a:lnSpc>
                <a:spcPts val="3220"/>
              </a:lnSpc>
              <a:spcBef>
                <a:spcPct val="0"/>
              </a:spcBef>
            </a:pPr>
            <a:r>
              <a:rPr lang="en-US" b="true" sz="2300">
                <a:solidFill>
                  <a:srgbClr val="021828"/>
                </a:solidFill>
                <a:latin typeface="Poppins Bold"/>
                <a:ea typeface="Poppins Bold"/>
                <a:cs typeface="Poppins Bold"/>
                <a:sym typeface="Poppins Bold"/>
              </a:rPr>
              <a:t>Image Size: Resized to 128×128 pixels</a:t>
            </a:r>
          </a:p>
          <a:p>
            <a:pPr algn="l">
              <a:lnSpc>
                <a:spcPts val="3220"/>
              </a:lnSpc>
              <a:spcBef>
                <a:spcPct val="0"/>
              </a:spcBef>
            </a:pPr>
            <a:r>
              <a:rPr lang="en-US" b="true" sz="2300">
                <a:solidFill>
                  <a:srgbClr val="021828"/>
                </a:solidFill>
                <a:latin typeface="Poppins Bold"/>
                <a:ea typeface="Poppins Bold"/>
                <a:cs typeface="Poppins Bold"/>
                <a:sym typeface="Poppins Bold"/>
              </a:rPr>
              <a:t>✅ Purpose: </a:t>
            </a:r>
            <a:r>
              <a:rPr lang="en-US" b="true" sz="2300">
                <a:solidFill>
                  <a:srgbClr val="FF3131"/>
                </a:solidFill>
                <a:latin typeface="Poppins Bold"/>
                <a:ea typeface="Poppins Bold"/>
                <a:cs typeface="Poppins Bold"/>
                <a:sym typeface="Poppins Bold"/>
              </a:rPr>
              <a:t>Used for image-based classification of plant health conditions.</a:t>
            </a:r>
          </a:p>
          <a:p>
            <a:pPr algn="l">
              <a:lnSpc>
                <a:spcPts val="3220"/>
              </a:lnSpc>
              <a:spcBef>
                <a:spcPct val="0"/>
              </a:spcBef>
            </a:pPr>
          </a:p>
          <a:p>
            <a:pPr algn="l">
              <a:lnSpc>
                <a:spcPts val="3220"/>
              </a:lnSpc>
              <a:spcBef>
                <a:spcPct val="0"/>
              </a:spcBef>
            </a:pPr>
            <a:r>
              <a:rPr lang="en-US" b="true" sz="2300">
                <a:solidFill>
                  <a:srgbClr val="021828"/>
                </a:solidFill>
                <a:latin typeface="Poppins Bold"/>
                <a:ea typeface="Poppins Bold"/>
                <a:cs typeface="Poppins Bold"/>
                <a:sym typeface="Poppins Bold"/>
              </a:rPr>
              <a:t>📚 </a:t>
            </a:r>
            <a:r>
              <a:rPr lang="en-US" b="true" sz="2300">
                <a:solidFill>
                  <a:srgbClr val="FF3131"/>
                </a:solidFill>
                <a:latin typeface="Poppins Bold"/>
                <a:ea typeface="Poppins Bold"/>
                <a:cs typeface="Poppins Bold"/>
                <a:sym typeface="Poppins Bold"/>
              </a:rPr>
              <a:t>Supporting Dataset </a:t>
            </a:r>
            <a:r>
              <a:rPr lang="en-US" b="true" sz="2300">
                <a:solidFill>
                  <a:srgbClr val="021828"/>
                </a:solidFill>
                <a:latin typeface="Poppins Bold"/>
                <a:ea typeface="Poppins Bold"/>
                <a:cs typeface="Poppins Bold"/>
                <a:sym typeface="Poppins Bold"/>
              </a:rPr>
              <a:t>(Plant Disease &amp; Supplement Info Dataset)</a:t>
            </a:r>
          </a:p>
          <a:p>
            <a:pPr algn="l">
              <a:lnSpc>
                <a:spcPts val="3220"/>
              </a:lnSpc>
              <a:spcBef>
                <a:spcPct val="0"/>
              </a:spcBef>
            </a:pPr>
            <a:r>
              <a:rPr lang="en-US" b="true" sz="2300">
                <a:solidFill>
                  <a:srgbClr val="021828"/>
                </a:solidFill>
                <a:latin typeface="Poppins Bold"/>
                <a:ea typeface="Poppins Bold"/>
                <a:cs typeface="Poppins Bold"/>
                <a:sym typeface="Poppins Bold"/>
              </a:rPr>
              <a:t>Includes:</a:t>
            </a:r>
          </a:p>
          <a:p>
            <a:pPr algn="l" marL="496585" indent="-248293" lvl="1">
              <a:lnSpc>
                <a:spcPts val="3220"/>
              </a:lnSpc>
              <a:buAutoNum type="arabicPeriod" startAt="1"/>
            </a:pPr>
            <a:r>
              <a:rPr lang="en-US" b="true" sz="2300">
                <a:solidFill>
                  <a:srgbClr val="021828"/>
                </a:solidFill>
                <a:latin typeface="Poppins Bold"/>
                <a:ea typeface="Poppins Bold"/>
                <a:cs typeface="Poppins Bold"/>
                <a:sym typeface="Poppins Bold"/>
              </a:rPr>
              <a:t>Disease name</a:t>
            </a:r>
          </a:p>
          <a:p>
            <a:pPr algn="l" marL="496585" indent="-248293" lvl="1">
              <a:lnSpc>
                <a:spcPts val="3220"/>
              </a:lnSpc>
              <a:buAutoNum type="arabicPeriod" startAt="1"/>
            </a:pPr>
            <a:r>
              <a:rPr lang="en-US" b="true" sz="2300">
                <a:solidFill>
                  <a:srgbClr val="021828"/>
                </a:solidFill>
                <a:latin typeface="Poppins Bold"/>
                <a:ea typeface="Poppins Bold"/>
                <a:cs typeface="Poppins Bold"/>
                <a:sym typeface="Poppins Bold"/>
              </a:rPr>
              <a:t>Symptoms description</a:t>
            </a:r>
          </a:p>
          <a:p>
            <a:pPr algn="l" marL="496585" indent="-248293" lvl="1">
              <a:lnSpc>
                <a:spcPts val="3220"/>
              </a:lnSpc>
              <a:buAutoNum type="arabicPeriod" startAt="1"/>
            </a:pPr>
            <a:r>
              <a:rPr lang="en-US" b="true" sz="2300">
                <a:solidFill>
                  <a:srgbClr val="021828"/>
                </a:solidFill>
                <a:latin typeface="Poppins Bold"/>
                <a:ea typeface="Poppins Bold"/>
                <a:cs typeface="Poppins Bold"/>
                <a:sym typeface="Poppins Bold"/>
              </a:rPr>
              <a:t>Treatment steps</a:t>
            </a:r>
          </a:p>
          <a:p>
            <a:pPr algn="l" marL="496585" indent="-248293" lvl="1">
              <a:lnSpc>
                <a:spcPts val="3220"/>
              </a:lnSpc>
              <a:buAutoNum type="arabicPeriod" startAt="1"/>
            </a:pPr>
            <a:r>
              <a:rPr lang="en-US" b="true" sz="2300">
                <a:solidFill>
                  <a:srgbClr val="021828"/>
                </a:solidFill>
                <a:latin typeface="Poppins Bold"/>
                <a:ea typeface="Poppins Bold"/>
                <a:cs typeface="Poppins Bold"/>
                <a:sym typeface="Poppins Bold"/>
              </a:rPr>
              <a:t>Reference image URLs</a:t>
            </a:r>
          </a:p>
          <a:p>
            <a:pPr algn="l" marL="496585" indent="-248293" lvl="1">
              <a:lnSpc>
                <a:spcPts val="3220"/>
              </a:lnSpc>
              <a:buAutoNum type="arabicPeriod" startAt="1"/>
            </a:pPr>
            <a:r>
              <a:rPr lang="en-US" b="true" sz="2300">
                <a:solidFill>
                  <a:srgbClr val="021828"/>
                </a:solidFill>
                <a:latin typeface="Poppins Bold"/>
                <a:ea typeface="Poppins Bold"/>
                <a:cs typeface="Poppins Bold"/>
                <a:sym typeface="Poppins Bold"/>
              </a:rPr>
              <a:t>Goal: Provides educational feedback and actionable treatment recommendations post-diagnosis.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13007492" y="1028700"/>
            <a:ext cx="5045918" cy="504591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2C4A24"/>
              </a:solidFill>
              <a:prstDash val="solid"/>
              <a:miter/>
            </a:ln>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095"/>
                </a:lnSpc>
              </a:pPr>
            </a:p>
          </p:txBody>
        </p:sp>
      </p:grpSp>
      <p:grpSp>
        <p:nvGrpSpPr>
          <p:cNvPr name="Group 5" id="5"/>
          <p:cNvGrpSpPr/>
          <p:nvPr/>
        </p:nvGrpSpPr>
        <p:grpSpPr>
          <a:xfrm rot="0">
            <a:off x="-1328528" y="848404"/>
            <a:ext cx="12037108" cy="1671538"/>
            <a:chOff x="0" y="0"/>
            <a:chExt cx="3170267" cy="440241"/>
          </a:xfrm>
        </p:grpSpPr>
        <p:sp>
          <p:nvSpPr>
            <p:cNvPr name="Freeform 6" id="6"/>
            <p:cNvSpPr/>
            <p:nvPr/>
          </p:nvSpPr>
          <p:spPr>
            <a:xfrm flipH="false" flipV="false" rot="0">
              <a:off x="0" y="0"/>
              <a:ext cx="3170267" cy="440241"/>
            </a:xfrm>
            <a:custGeom>
              <a:avLst/>
              <a:gdLst/>
              <a:ahLst/>
              <a:cxnLst/>
              <a:rect r="r" b="b" t="t" l="l"/>
              <a:pathLst>
                <a:path h="440241" w="3170267">
                  <a:moveTo>
                    <a:pt x="64317" y="0"/>
                  </a:moveTo>
                  <a:lnTo>
                    <a:pt x="3105950" y="0"/>
                  </a:lnTo>
                  <a:cubicBezTo>
                    <a:pt x="3123008" y="0"/>
                    <a:pt x="3139367" y="6776"/>
                    <a:pt x="3151429" y="18838"/>
                  </a:cubicBezTo>
                  <a:cubicBezTo>
                    <a:pt x="3163491" y="30900"/>
                    <a:pt x="3170267" y="47259"/>
                    <a:pt x="3170267" y="64317"/>
                  </a:cubicBezTo>
                  <a:lnTo>
                    <a:pt x="3170267" y="375923"/>
                  </a:lnTo>
                  <a:cubicBezTo>
                    <a:pt x="3170267" y="392981"/>
                    <a:pt x="3163491" y="409341"/>
                    <a:pt x="3151429" y="421402"/>
                  </a:cubicBezTo>
                  <a:cubicBezTo>
                    <a:pt x="3139367" y="433464"/>
                    <a:pt x="3123008" y="440241"/>
                    <a:pt x="3105950" y="440241"/>
                  </a:cubicBezTo>
                  <a:lnTo>
                    <a:pt x="64317" y="440241"/>
                  </a:lnTo>
                  <a:cubicBezTo>
                    <a:pt x="47259" y="440241"/>
                    <a:pt x="30900" y="433464"/>
                    <a:pt x="18838" y="421402"/>
                  </a:cubicBezTo>
                  <a:cubicBezTo>
                    <a:pt x="6776" y="409341"/>
                    <a:pt x="0" y="392981"/>
                    <a:pt x="0" y="375923"/>
                  </a:cubicBezTo>
                  <a:lnTo>
                    <a:pt x="0" y="64317"/>
                  </a:lnTo>
                  <a:cubicBezTo>
                    <a:pt x="0" y="47259"/>
                    <a:pt x="6776" y="30900"/>
                    <a:pt x="18838" y="18838"/>
                  </a:cubicBezTo>
                  <a:cubicBezTo>
                    <a:pt x="30900" y="6776"/>
                    <a:pt x="47259" y="0"/>
                    <a:pt x="64317" y="0"/>
                  </a:cubicBezTo>
                  <a:close/>
                </a:path>
              </a:pathLst>
            </a:custGeom>
            <a:solidFill>
              <a:srgbClr val="A1BA9B"/>
            </a:solidFill>
          </p:spPr>
        </p:sp>
        <p:sp>
          <p:nvSpPr>
            <p:cNvPr name="TextBox 7" id="7"/>
            <p:cNvSpPr txBox="true"/>
            <p:nvPr/>
          </p:nvSpPr>
          <p:spPr>
            <a:xfrm>
              <a:off x="0" y="-28575"/>
              <a:ext cx="3170267" cy="468816"/>
            </a:xfrm>
            <a:prstGeom prst="rect">
              <a:avLst/>
            </a:prstGeom>
          </p:spPr>
          <p:txBody>
            <a:bodyPr anchor="ctr" rtlCol="false" tIns="50800" lIns="50800" bIns="50800" rIns="50800"/>
            <a:lstStyle/>
            <a:p>
              <a:pPr algn="ctr">
                <a:lnSpc>
                  <a:spcPts val="2095"/>
                </a:lnSpc>
              </a:pPr>
            </a:p>
          </p:txBody>
        </p:sp>
      </p:grpSp>
      <p:sp>
        <p:nvSpPr>
          <p:cNvPr name="Freeform 8" id="8"/>
          <p:cNvSpPr/>
          <p:nvPr/>
        </p:nvSpPr>
        <p:spPr>
          <a:xfrm flipH="false" flipV="false" rot="0">
            <a:off x="17193865" y="9258300"/>
            <a:ext cx="805104" cy="805104"/>
          </a:xfrm>
          <a:custGeom>
            <a:avLst/>
            <a:gdLst/>
            <a:ahLst/>
            <a:cxnLst/>
            <a:rect r="r" b="b" t="t" l="l"/>
            <a:pathLst>
              <a:path h="805104" w="805104">
                <a:moveTo>
                  <a:pt x="0" y="0"/>
                </a:moveTo>
                <a:lnTo>
                  <a:pt x="805104" y="0"/>
                </a:lnTo>
                <a:lnTo>
                  <a:pt x="805104" y="805104"/>
                </a:lnTo>
                <a:lnTo>
                  <a:pt x="0" y="8051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10867779" y="2300654"/>
            <a:ext cx="6728638" cy="6728638"/>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34745" t="0" r="-34745" b="0"/>
              </a:stretch>
            </a:blipFill>
          </p:spPr>
        </p:sp>
      </p:grpSp>
      <p:sp>
        <p:nvSpPr>
          <p:cNvPr name="TextBox 11" id="11"/>
          <p:cNvSpPr txBox="true"/>
          <p:nvPr/>
        </p:nvSpPr>
        <p:spPr>
          <a:xfrm rot="0">
            <a:off x="-87104" y="1284759"/>
            <a:ext cx="10335645" cy="684529"/>
          </a:xfrm>
          <a:prstGeom prst="rect">
            <a:avLst/>
          </a:prstGeom>
        </p:spPr>
        <p:txBody>
          <a:bodyPr anchor="t" rtlCol="false" tIns="0" lIns="0" bIns="0" rIns="0">
            <a:spAutoFit/>
          </a:bodyPr>
          <a:lstStyle/>
          <a:p>
            <a:pPr algn="ctr">
              <a:lnSpc>
                <a:spcPts val="5320"/>
              </a:lnSpc>
              <a:spcBef>
                <a:spcPct val="0"/>
              </a:spcBef>
            </a:pPr>
            <a:r>
              <a:rPr lang="en-US" b="true" sz="3800">
                <a:solidFill>
                  <a:srgbClr val="134E1A"/>
                </a:solidFill>
                <a:latin typeface="Poppins Bold"/>
                <a:ea typeface="Poppins Bold"/>
                <a:cs typeface="Poppins Bold"/>
                <a:sym typeface="Poppins Bold"/>
              </a:rPr>
              <a:t>Common Plant Diseases in Egypt</a:t>
            </a:r>
          </a:p>
        </p:txBody>
      </p:sp>
      <p:sp>
        <p:nvSpPr>
          <p:cNvPr name="TextBox 12" id="12"/>
          <p:cNvSpPr txBox="true"/>
          <p:nvPr/>
        </p:nvSpPr>
        <p:spPr>
          <a:xfrm rot="0">
            <a:off x="505713" y="3141345"/>
            <a:ext cx="9771403" cy="6116955"/>
          </a:xfrm>
          <a:prstGeom prst="rect">
            <a:avLst/>
          </a:prstGeom>
        </p:spPr>
        <p:txBody>
          <a:bodyPr anchor="t" rtlCol="false" tIns="0" lIns="0" bIns="0" rIns="0">
            <a:spAutoFit/>
          </a:bodyPr>
          <a:lstStyle/>
          <a:p>
            <a:pPr algn="l">
              <a:lnSpc>
                <a:spcPts val="4620"/>
              </a:lnSpc>
              <a:spcBef>
                <a:spcPct val="0"/>
              </a:spcBef>
            </a:pPr>
            <a:r>
              <a:rPr lang="en-US" b="true" sz="3300">
                <a:solidFill>
                  <a:srgbClr val="DC2221"/>
                </a:solidFill>
                <a:latin typeface="Poppins Bold"/>
                <a:ea typeface="Poppins Bold"/>
                <a:cs typeface="Poppins Bold"/>
                <a:sym typeface="Poppins Bold"/>
              </a:rPr>
              <a:t>Corn </a:t>
            </a:r>
            <a:r>
              <a:rPr lang="en-US" b="true" sz="3300">
                <a:solidFill>
                  <a:srgbClr val="000000"/>
                </a:solidFill>
                <a:latin typeface="Poppins Bold"/>
                <a:ea typeface="Poppins Bold"/>
                <a:cs typeface="Poppins Bold"/>
                <a:sym typeface="Poppins Bold"/>
              </a:rPr>
              <a:t>– Cercospora leaf spot Gray leaf spot, Common rust, and Northern Leaf Blight, which lower grain quality .</a:t>
            </a:r>
          </a:p>
          <a:p>
            <a:pPr algn="l">
              <a:lnSpc>
                <a:spcPts val="3500"/>
              </a:lnSpc>
              <a:spcBef>
                <a:spcPct val="0"/>
              </a:spcBef>
            </a:pPr>
          </a:p>
          <a:p>
            <a:pPr algn="l">
              <a:lnSpc>
                <a:spcPts val="4620"/>
              </a:lnSpc>
              <a:spcBef>
                <a:spcPct val="0"/>
              </a:spcBef>
            </a:pPr>
            <a:r>
              <a:rPr lang="en-US" b="true" sz="3300">
                <a:solidFill>
                  <a:srgbClr val="DC2221"/>
                </a:solidFill>
                <a:latin typeface="Poppins Bold"/>
                <a:ea typeface="Poppins Bold"/>
                <a:cs typeface="Poppins Bold"/>
                <a:sym typeface="Poppins Bold"/>
              </a:rPr>
              <a:t>Tomato </a:t>
            </a:r>
            <a:r>
              <a:rPr lang="en-US" b="true" sz="3300">
                <a:solidFill>
                  <a:srgbClr val="000000"/>
                </a:solidFill>
                <a:latin typeface="Poppins Bold"/>
                <a:ea typeface="Poppins Bold"/>
                <a:cs typeface="Poppins Bold"/>
                <a:sym typeface="Poppins Bold"/>
              </a:rPr>
              <a:t>– Prone to late blight, bacterial spot, and early blight, leading to fruit rot and reduced production.</a:t>
            </a:r>
          </a:p>
          <a:p>
            <a:pPr algn="l">
              <a:lnSpc>
                <a:spcPts val="3500"/>
              </a:lnSpc>
              <a:spcBef>
                <a:spcPct val="0"/>
              </a:spcBef>
            </a:pPr>
          </a:p>
          <a:p>
            <a:pPr algn="l">
              <a:lnSpc>
                <a:spcPts val="4620"/>
              </a:lnSpc>
              <a:spcBef>
                <a:spcPct val="0"/>
              </a:spcBef>
            </a:pPr>
            <a:r>
              <a:rPr lang="en-US" b="true" sz="3300">
                <a:solidFill>
                  <a:srgbClr val="DC2221"/>
                </a:solidFill>
                <a:latin typeface="Poppins Bold"/>
                <a:ea typeface="Poppins Bold"/>
                <a:cs typeface="Poppins Bold"/>
                <a:sym typeface="Poppins Bold"/>
              </a:rPr>
              <a:t>Grapes </a:t>
            </a:r>
            <a:r>
              <a:rPr lang="en-US" b="true" sz="3300">
                <a:solidFill>
                  <a:srgbClr val="000000"/>
                </a:solidFill>
                <a:latin typeface="Poppins Bold"/>
                <a:ea typeface="Poppins Bold"/>
                <a:cs typeface="Poppins Bold"/>
                <a:sym typeface="Poppins Bold"/>
              </a:rPr>
              <a:t>– Affected by downy mildew, powdery mildew, and black rot, causing poor fruit quality and yield loss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sp>
        <p:nvSpPr>
          <p:cNvPr name="Freeform 2" id="2"/>
          <p:cNvSpPr/>
          <p:nvPr/>
        </p:nvSpPr>
        <p:spPr>
          <a:xfrm flipH="false" flipV="false" rot="0">
            <a:off x="16937736" y="1028700"/>
            <a:ext cx="321564" cy="321564"/>
          </a:xfrm>
          <a:custGeom>
            <a:avLst/>
            <a:gdLst/>
            <a:ahLst/>
            <a:cxnLst/>
            <a:rect r="r" b="b" t="t" l="l"/>
            <a:pathLst>
              <a:path h="321564" w="321564">
                <a:moveTo>
                  <a:pt x="0" y="0"/>
                </a:moveTo>
                <a:lnTo>
                  <a:pt x="321564" y="0"/>
                </a:lnTo>
                <a:lnTo>
                  <a:pt x="321564" y="321564"/>
                </a:lnTo>
                <a:lnTo>
                  <a:pt x="0" y="3215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870154" y="3155161"/>
            <a:ext cx="5958345" cy="7131839"/>
            <a:chOff x="0" y="0"/>
            <a:chExt cx="1569276" cy="1878344"/>
          </a:xfrm>
        </p:grpSpPr>
        <p:sp>
          <p:nvSpPr>
            <p:cNvPr name="Freeform 4" id="4"/>
            <p:cNvSpPr/>
            <p:nvPr/>
          </p:nvSpPr>
          <p:spPr>
            <a:xfrm flipH="false" flipV="false" rot="0">
              <a:off x="0" y="0"/>
              <a:ext cx="1569276" cy="1878344"/>
            </a:xfrm>
            <a:custGeom>
              <a:avLst/>
              <a:gdLst/>
              <a:ahLst/>
              <a:cxnLst/>
              <a:rect r="r" b="b" t="t" l="l"/>
              <a:pathLst>
                <a:path h="1878344" w="1569276">
                  <a:moveTo>
                    <a:pt x="0" y="0"/>
                  </a:moveTo>
                  <a:lnTo>
                    <a:pt x="1569276" y="0"/>
                  </a:lnTo>
                  <a:lnTo>
                    <a:pt x="1569276" y="1878344"/>
                  </a:lnTo>
                  <a:lnTo>
                    <a:pt x="0" y="1878344"/>
                  </a:lnTo>
                  <a:close/>
                </a:path>
              </a:pathLst>
            </a:custGeom>
            <a:solidFill>
              <a:srgbClr val="A3B18A"/>
            </a:solidFill>
          </p:spPr>
        </p:sp>
        <p:sp>
          <p:nvSpPr>
            <p:cNvPr name="TextBox 5" id="5"/>
            <p:cNvSpPr txBox="true"/>
            <p:nvPr/>
          </p:nvSpPr>
          <p:spPr>
            <a:xfrm>
              <a:off x="0" y="-38100"/>
              <a:ext cx="1569276" cy="1916444"/>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028700" y="3155161"/>
            <a:ext cx="7206755" cy="7131839"/>
            <a:chOff x="0" y="0"/>
            <a:chExt cx="1116515" cy="1104908"/>
          </a:xfrm>
        </p:grpSpPr>
        <p:sp>
          <p:nvSpPr>
            <p:cNvPr name="Freeform 7" id="7"/>
            <p:cNvSpPr/>
            <p:nvPr/>
          </p:nvSpPr>
          <p:spPr>
            <a:xfrm flipH="false" flipV="false" rot="0">
              <a:off x="0" y="0"/>
              <a:ext cx="1116515" cy="1104908"/>
            </a:xfrm>
            <a:custGeom>
              <a:avLst/>
              <a:gdLst/>
              <a:ahLst/>
              <a:cxnLst/>
              <a:rect r="r" b="b" t="t" l="l"/>
              <a:pathLst>
                <a:path h="1104908" w="1116515">
                  <a:moveTo>
                    <a:pt x="0" y="0"/>
                  </a:moveTo>
                  <a:lnTo>
                    <a:pt x="1116515" y="0"/>
                  </a:lnTo>
                  <a:lnTo>
                    <a:pt x="1116515" y="1104908"/>
                  </a:lnTo>
                  <a:lnTo>
                    <a:pt x="0" y="1104908"/>
                  </a:lnTo>
                  <a:close/>
                </a:path>
              </a:pathLst>
            </a:custGeom>
            <a:blipFill>
              <a:blip r:embed="rId4"/>
              <a:stretch>
                <a:fillRect l="0" t="-25693" r="0" b="-25693"/>
              </a:stretch>
            </a:blipFill>
          </p:spPr>
        </p:sp>
      </p:grpSp>
      <p:grpSp>
        <p:nvGrpSpPr>
          <p:cNvPr name="Group 8" id="8"/>
          <p:cNvGrpSpPr/>
          <p:nvPr/>
        </p:nvGrpSpPr>
        <p:grpSpPr>
          <a:xfrm rot="0">
            <a:off x="10168758" y="2777260"/>
            <a:ext cx="398663" cy="398663"/>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TextBox 11" id="11"/>
          <p:cNvSpPr txBox="true"/>
          <p:nvPr/>
        </p:nvSpPr>
        <p:spPr>
          <a:xfrm rot="0">
            <a:off x="1028700" y="968551"/>
            <a:ext cx="8975827" cy="1169796"/>
          </a:xfrm>
          <a:prstGeom prst="rect">
            <a:avLst/>
          </a:prstGeom>
        </p:spPr>
        <p:txBody>
          <a:bodyPr anchor="t" rtlCol="false" tIns="0" lIns="0" bIns="0" rIns="0">
            <a:spAutoFit/>
          </a:bodyPr>
          <a:lstStyle/>
          <a:p>
            <a:pPr algn="l">
              <a:lnSpc>
                <a:spcPts val="8623"/>
              </a:lnSpc>
            </a:pPr>
            <a:r>
              <a:rPr lang="en-US" sz="8799" spc="-554">
                <a:solidFill>
                  <a:srgbClr val="344E41"/>
                </a:solidFill>
                <a:latin typeface="Helvetica World"/>
                <a:ea typeface="Helvetica World"/>
                <a:cs typeface="Helvetica World"/>
                <a:sym typeface="Helvetica World"/>
              </a:rPr>
              <a:t>Tabel of Contents</a:t>
            </a:r>
          </a:p>
        </p:txBody>
      </p:sp>
      <p:sp>
        <p:nvSpPr>
          <p:cNvPr name="AutoShape 12" id="12"/>
          <p:cNvSpPr/>
          <p:nvPr/>
        </p:nvSpPr>
        <p:spPr>
          <a:xfrm flipV="true">
            <a:off x="10168822" y="3194973"/>
            <a:ext cx="2859001" cy="9525"/>
          </a:xfrm>
          <a:prstGeom prst="line">
            <a:avLst/>
          </a:prstGeom>
          <a:ln cap="flat" w="38100">
            <a:solidFill>
              <a:srgbClr val="526332"/>
            </a:solidFill>
            <a:prstDash val="solid"/>
            <a:headEnd type="none" len="sm" w="sm"/>
            <a:tailEnd type="none" len="sm" w="sm"/>
          </a:ln>
        </p:spPr>
      </p:sp>
      <p:sp>
        <p:nvSpPr>
          <p:cNvPr name="TextBox 13" id="13"/>
          <p:cNvSpPr txBox="true"/>
          <p:nvPr/>
        </p:nvSpPr>
        <p:spPr>
          <a:xfrm rot="0">
            <a:off x="10725142" y="3498218"/>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Objective</a:t>
            </a:r>
          </a:p>
        </p:txBody>
      </p:sp>
      <p:grpSp>
        <p:nvGrpSpPr>
          <p:cNvPr name="Group 14" id="14"/>
          <p:cNvGrpSpPr/>
          <p:nvPr/>
        </p:nvGrpSpPr>
        <p:grpSpPr>
          <a:xfrm rot="0">
            <a:off x="10168758" y="3474673"/>
            <a:ext cx="398663" cy="398663"/>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16" id="16"/>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17" id="17"/>
          <p:cNvSpPr/>
          <p:nvPr/>
        </p:nvSpPr>
        <p:spPr>
          <a:xfrm flipV="true">
            <a:off x="10168822" y="3892385"/>
            <a:ext cx="2859001" cy="9525"/>
          </a:xfrm>
          <a:prstGeom prst="line">
            <a:avLst/>
          </a:prstGeom>
          <a:ln cap="flat" w="38100">
            <a:solidFill>
              <a:srgbClr val="526332"/>
            </a:solidFill>
            <a:prstDash val="solid"/>
            <a:headEnd type="none" len="sm" w="sm"/>
            <a:tailEnd type="none" len="sm" w="sm"/>
          </a:ln>
        </p:spPr>
      </p:sp>
      <p:sp>
        <p:nvSpPr>
          <p:cNvPr name="TextBox 18" id="18"/>
          <p:cNvSpPr txBox="true"/>
          <p:nvPr/>
        </p:nvSpPr>
        <p:spPr>
          <a:xfrm rot="0">
            <a:off x="10689286" y="2865758"/>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Literature Review</a:t>
            </a:r>
          </a:p>
        </p:txBody>
      </p:sp>
      <p:grpSp>
        <p:nvGrpSpPr>
          <p:cNvPr name="Group 19" id="19"/>
          <p:cNvGrpSpPr/>
          <p:nvPr/>
        </p:nvGrpSpPr>
        <p:grpSpPr>
          <a:xfrm rot="0">
            <a:off x="10168894" y="4119598"/>
            <a:ext cx="398663" cy="398663"/>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21" id="21"/>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22" id="22"/>
          <p:cNvSpPr/>
          <p:nvPr/>
        </p:nvSpPr>
        <p:spPr>
          <a:xfrm flipV="true">
            <a:off x="10235569" y="4485358"/>
            <a:ext cx="4153070" cy="61478"/>
          </a:xfrm>
          <a:prstGeom prst="line">
            <a:avLst/>
          </a:prstGeom>
          <a:ln cap="flat" w="38100">
            <a:solidFill>
              <a:srgbClr val="526332"/>
            </a:solidFill>
            <a:prstDash val="solid"/>
            <a:headEnd type="none" len="sm" w="sm"/>
            <a:tailEnd type="none" len="sm" w="sm"/>
          </a:ln>
        </p:spPr>
      </p:sp>
      <p:sp>
        <p:nvSpPr>
          <p:cNvPr name="TextBox 23" id="23"/>
          <p:cNvSpPr txBox="true"/>
          <p:nvPr/>
        </p:nvSpPr>
        <p:spPr>
          <a:xfrm rot="0">
            <a:off x="10725277" y="4129123"/>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System Input &amp; Output</a:t>
            </a:r>
          </a:p>
        </p:txBody>
      </p:sp>
      <p:grpSp>
        <p:nvGrpSpPr>
          <p:cNvPr name="Group 24" id="24"/>
          <p:cNvGrpSpPr/>
          <p:nvPr/>
        </p:nvGrpSpPr>
        <p:grpSpPr>
          <a:xfrm rot="0">
            <a:off x="10168758" y="4880211"/>
            <a:ext cx="398663" cy="398663"/>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26" id="26"/>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27" id="27"/>
          <p:cNvSpPr/>
          <p:nvPr/>
        </p:nvSpPr>
        <p:spPr>
          <a:xfrm flipV="true">
            <a:off x="10168822" y="5297923"/>
            <a:ext cx="2859001" cy="9525"/>
          </a:xfrm>
          <a:prstGeom prst="line">
            <a:avLst/>
          </a:prstGeom>
          <a:ln cap="flat" w="38100">
            <a:solidFill>
              <a:srgbClr val="526332"/>
            </a:solidFill>
            <a:prstDash val="solid"/>
            <a:headEnd type="none" len="sm" w="sm"/>
            <a:tailEnd type="none" len="sm" w="sm"/>
          </a:ln>
        </p:spPr>
      </p:sp>
      <p:sp>
        <p:nvSpPr>
          <p:cNvPr name="TextBox 28" id="28"/>
          <p:cNvSpPr txBox="true"/>
          <p:nvPr/>
        </p:nvSpPr>
        <p:spPr>
          <a:xfrm rot="0">
            <a:off x="10725142" y="4889736"/>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System Design </a:t>
            </a:r>
          </a:p>
        </p:txBody>
      </p:sp>
      <p:grpSp>
        <p:nvGrpSpPr>
          <p:cNvPr name="Group 29" id="29"/>
          <p:cNvGrpSpPr/>
          <p:nvPr/>
        </p:nvGrpSpPr>
        <p:grpSpPr>
          <a:xfrm rot="0">
            <a:off x="10168894" y="5688448"/>
            <a:ext cx="398663" cy="398663"/>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31" id="31"/>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32" id="32"/>
          <p:cNvSpPr/>
          <p:nvPr/>
        </p:nvSpPr>
        <p:spPr>
          <a:xfrm>
            <a:off x="10169029" y="6115686"/>
            <a:ext cx="2858929" cy="0"/>
          </a:xfrm>
          <a:prstGeom prst="line">
            <a:avLst/>
          </a:prstGeom>
          <a:ln cap="flat" w="38100">
            <a:solidFill>
              <a:srgbClr val="526332"/>
            </a:solidFill>
            <a:prstDash val="solid"/>
            <a:headEnd type="none" len="sm" w="sm"/>
            <a:tailEnd type="none" len="sm" w="sm"/>
          </a:ln>
        </p:spPr>
      </p:sp>
      <p:grpSp>
        <p:nvGrpSpPr>
          <p:cNvPr name="Group 33" id="33"/>
          <p:cNvGrpSpPr/>
          <p:nvPr/>
        </p:nvGrpSpPr>
        <p:grpSpPr>
          <a:xfrm rot="0">
            <a:off x="10168758" y="7980397"/>
            <a:ext cx="398663" cy="398663"/>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35" id="35"/>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36" id="36"/>
          <p:cNvSpPr/>
          <p:nvPr/>
        </p:nvSpPr>
        <p:spPr>
          <a:xfrm flipV="true">
            <a:off x="10168822" y="8369535"/>
            <a:ext cx="2859001" cy="9525"/>
          </a:xfrm>
          <a:prstGeom prst="line">
            <a:avLst/>
          </a:prstGeom>
          <a:ln cap="flat" w="38100">
            <a:solidFill>
              <a:srgbClr val="526332"/>
            </a:solidFill>
            <a:prstDash val="solid"/>
            <a:headEnd type="none" len="sm" w="sm"/>
            <a:tailEnd type="none" len="sm" w="sm"/>
          </a:ln>
        </p:spPr>
      </p:sp>
      <p:sp>
        <p:nvSpPr>
          <p:cNvPr name="TextBox 37" id="37"/>
          <p:cNvSpPr txBox="true"/>
          <p:nvPr/>
        </p:nvSpPr>
        <p:spPr>
          <a:xfrm rot="0">
            <a:off x="10747425" y="8812033"/>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Future Work</a:t>
            </a:r>
          </a:p>
        </p:txBody>
      </p:sp>
      <p:grpSp>
        <p:nvGrpSpPr>
          <p:cNvPr name="Group 38" id="38"/>
          <p:cNvGrpSpPr/>
          <p:nvPr/>
        </p:nvGrpSpPr>
        <p:grpSpPr>
          <a:xfrm rot="0">
            <a:off x="10169029" y="8741010"/>
            <a:ext cx="398663" cy="398663"/>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40" id="40"/>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41" id="41"/>
          <p:cNvSpPr/>
          <p:nvPr/>
        </p:nvSpPr>
        <p:spPr>
          <a:xfrm>
            <a:off x="10169093" y="9239250"/>
            <a:ext cx="2925477" cy="19050"/>
          </a:xfrm>
          <a:prstGeom prst="line">
            <a:avLst/>
          </a:prstGeom>
          <a:ln cap="flat" w="38100">
            <a:solidFill>
              <a:srgbClr val="526332"/>
            </a:solidFill>
            <a:prstDash val="solid"/>
            <a:headEnd type="none" len="sm" w="sm"/>
            <a:tailEnd type="none" len="sm" w="sm"/>
          </a:ln>
        </p:spPr>
      </p:sp>
      <p:grpSp>
        <p:nvGrpSpPr>
          <p:cNvPr name="Group 42" id="42"/>
          <p:cNvGrpSpPr/>
          <p:nvPr/>
        </p:nvGrpSpPr>
        <p:grpSpPr>
          <a:xfrm rot="0">
            <a:off x="10168758" y="6449061"/>
            <a:ext cx="398663" cy="398663"/>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44" id="44"/>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45" id="45"/>
          <p:cNvSpPr/>
          <p:nvPr/>
        </p:nvSpPr>
        <p:spPr>
          <a:xfrm>
            <a:off x="10168894" y="6811011"/>
            <a:ext cx="2858929" cy="0"/>
          </a:xfrm>
          <a:prstGeom prst="line">
            <a:avLst/>
          </a:prstGeom>
          <a:ln cap="flat" w="38100">
            <a:solidFill>
              <a:srgbClr val="526332"/>
            </a:solidFill>
            <a:prstDash val="solid"/>
            <a:headEnd type="none" len="sm" w="sm"/>
            <a:tailEnd type="none" len="sm" w="sm"/>
          </a:ln>
        </p:spPr>
      </p:sp>
      <p:sp>
        <p:nvSpPr>
          <p:cNvPr name="TextBox 46" id="46"/>
          <p:cNvSpPr txBox="true"/>
          <p:nvPr/>
        </p:nvSpPr>
        <p:spPr>
          <a:xfrm rot="0">
            <a:off x="10725142" y="7135639"/>
            <a:ext cx="4020942" cy="365758"/>
          </a:xfrm>
          <a:prstGeom prst="rect">
            <a:avLst/>
          </a:prstGeom>
        </p:spPr>
        <p:txBody>
          <a:bodyPr anchor="t" rtlCol="false" tIns="0" lIns="0" bIns="0" rIns="0">
            <a:spAutoFit/>
          </a:bodyPr>
          <a:lstStyle/>
          <a:p>
            <a:pPr algn="l">
              <a:lnSpc>
                <a:spcPts val="2940"/>
              </a:lnSpc>
              <a:spcBef>
                <a:spcPct val="0"/>
              </a:spcBef>
            </a:pPr>
            <a:r>
              <a:rPr lang="en-US" b="true" sz="2100">
                <a:solidFill>
                  <a:srgbClr val="344E41"/>
                </a:solidFill>
                <a:latin typeface="Inter Bold"/>
                <a:ea typeface="Inter Bold"/>
                <a:cs typeface="Inter Bold"/>
                <a:sym typeface="Inter Bold"/>
              </a:rPr>
              <a:t>AI Models (1,2,3)</a:t>
            </a:r>
          </a:p>
        </p:txBody>
      </p:sp>
      <p:grpSp>
        <p:nvGrpSpPr>
          <p:cNvPr name="Group 47" id="47"/>
          <p:cNvGrpSpPr/>
          <p:nvPr/>
        </p:nvGrpSpPr>
        <p:grpSpPr>
          <a:xfrm rot="0">
            <a:off x="13825737" y="-1536427"/>
            <a:ext cx="6768900" cy="6768900"/>
            <a:chOff x="0" y="0"/>
            <a:chExt cx="812800" cy="812800"/>
          </a:xfrm>
        </p:grpSpPr>
        <p:sp>
          <p:nvSpPr>
            <p:cNvPr name="Freeform 48" id="4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5F8EE"/>
            </a:solidFill>
            <a:ln cap="sq">
              <a:noFill/>
              <a:prstDash val="solid"/>
              <a:miter/>
            </a:ln>
          </p:spPr>
        </p:sp>
        <p:sp>
          <p:nvSpPr>
            <p:cNvPr name="TextBox 49" id="49"/>
            <p:cNvSpPr txBox="true"/>
            <p:nvPr/>
          </p:nvSpPr>
          <p:spPr>
            <a:xfrm>
              <a:off x="76200" y="19050"/>
              <a:ext cx="660400" cy="717550"/>
            </a:xfrm>
            <a:prstGeom prst="rect">
              <a:avLst/>
            </a:prstGeom>
          </p:spPr>
          <p:txBody>
            <a:bodyPr anchor="ctr" rtlCol="false" tIns="50800" lIns="50800" bIns="50800" rIns="50800"/>
            <a:lstStyle/>
            <a:p>
              <a:pPr algn="ctr" marL="0" indent="0" lvl="0">
                <a:lnSpc>
                  <a:spcPts val="3500"/>
                </a:lnSpc>
                <a:spcBef>
                  <a:spcPct val="0"/>
                </a:spcBef>
              </a:pPr>
            </a:p>
          </p:txBody>
        </p:sp>
      </p:grpSp>
      <p:sp>
        <p:nvSpPr>
          <p:cNvPr name="Freeform 50" id="50"/>
          <p:cNvSpPr/>
          <p:nvPr/>
        </p:nvSpPr>
        <p:spPr>
          <a:xfrm flipH="false" flipV="false" rot="0">
            <a:off x="8704204" y="1141279"/>
            <a:ext cx="619057" cy="662415"/>
          </a:xfrm>
          <a:custGeom>
            <a:avLst/>
            <a:gdLst/>
            <a:ahLst/>
            <a:cxnLst/>
            <a:rect r="r" b="b" t="t" l="l"/>
            <a:pathLst>
              <a:path h="662415" w="619057">
                <a:moveTo>
                  <a:pt x="0" y="0"/>
                </a:moveTo>
                <a:lnTo>
                  <a:pt x="619057" y="0"/>
                </a:lnTo>
                <a:lnTo>
                  <a:pt x="619057" y="662415"/>
                </a:lnTo>
                <a:lnTo>
                  <a:pt x="0" y="66241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1" id="51"/>
          <p:cNvGrpSpPr/>
          <p:nvPr/>
        </p:nvGrpSpPr>
        <p:grpSpPr>
          <a:xfrm rot="0">
            <a:off x="10168758" y="7142999"/>
            <a:ext cx="398663" cy="398663"/>
            <a:chOff x="0" y="0"/>
            <a:chExt cx="812800" cy="812800"/>
          </a:xfrm>
        </p:grpSpPr>
        <p:sp>
          <p:nvSpPr>
            <p:cNvPr name="Freeform 52" id="5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53" id="53"/>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54" id="54"/>
          <p:cNvSpPr/>
          <p:nvPr/>
        </p:nvSpPr>
        <p:spPr>
          <a:xfrm flipV="true">
            <a:off x="10168822" y="7631714"/>
            <a:ext cx="2859001" cy="9525"/>
          </a:xfrm>
          <a:prstGeom prst="line">
            <a:avLst/>
          </a:prstGeom>
          <a:ln cap="flat" w="38100">
            <a:solidFill>
              <a:srgbClr val="526332"/>
            </a:solidFill>
            <a:prstDash val="solid"/>
            <a:headEnd type="none" len="sm" w="sm"/>
            <a:tailEnd type="none" len="sm" w="sm"/>
          </a:ln>
        </p:spPr>
      </p:sp>
      <p:sp>
        <p:nvSpPr>
          <p:cNvPr name="TextBox 55" id="55"/>
          <p:cNvSpPr txBox="true"/>
          <p:nvPr/>
        </p:nvSpPr>
        <p:spPr>
          <a:xfrm rot="0">
            <a:off x="10747425" y="7908525"/>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Demo of App</a:t>
            </a:r>
          </a:p>
        </p:txBody>
      </p:sp>
      <p:grpSp>
        <p:nvGrpSpPr>
          <p:cNvPr name="Group 56" id="56"/>
          <p:cNvGrpSpPr/>
          <p:nvPr/>
        </p:nvGrpSpPr>
        <p:grpSpPr>
          <a:xfrm rot="0">
            <a:off x="10168758" y="9553575"/>
            <a:ext cx="398663" cy="398663"/>
            <a:chOff x="0" y="0"/>
            <a:chExt cx="812800" cy="812800"/>
          </a:xfrm>
        </p:grpSpPr>
        <p:sp>
          <p:nvSpPr>
            <p:cNvPr name="Freeform 57" id="5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58" id="58"/>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59" id="59"/>
          <p:cNvSpPr/>
          <p:nvPr/>
        </p:nvSpPr>
        <p:spPr>
          <a:xfrm flipV="true">
            <a:off x="10168822" y="10042290"/>
            <a:ext cx="2859001" cy="9525"/>
          </a:xfrm>
          <a:prstGeom prst="line">
            <a:avLst/>
          </a:prstGeom>
          <a:ln cap="flat" w="38100">
            <a:solidFill>
              <a:srgbClr val="526332"/>
            </a:solidFill>
            <a:prstDash val="solid"/>
            <a:headEnd type="none" len="sm" w="sm"/>
            <a:tailEnd type="none" len="sm" w="sm"/>
          </a:ln>
        </p:spPr>
      </p:sp>
      <p:sp>
        <p:nvSpPr>
          <p:cNvPr name="TextBox 60" id="60"/>
          <p:cNvSpPr txBox="true"/>
          <p:nvPr/>
        </p:nvSpPr>
        <p:spPr>
          <a:xfrm rot="0">
            <a:off x="10725142" y="9582191"/>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Conclusion</a:t>
            </a:r>
          </a:p>
        </p:txBody>
      </p:sp>
      <p:sp>
        <p:nvSpPr>
          <p:cNvPr name="TextBox 61" id="61"/>
          <p:cNvSpPr txBox="true"/>
          <p:nvPr/>
        </p:nvSpPr>
        <p:spPr>
          <a:xfrm rot="0">
            <a:off x="10781114" y="5721353"/>
            <a:ext cx="4020942" cy="365758"/>
          </a:xfrm>
          <a:prstGeom prst="rect">
            <a:avLst/>
          </a:prstGeom>
        </p:spPr>
        <p:txBody>
          <a:bodyPr anchor="t" rtlCol="false" tIns="0" lIns="0" bIns="0" rIns="0">
            <a:spAutoFit/>
          </a:bodyPr>
          <a:lstStyle/>
          <a:p>
            <a:pPr algn="l">
              <a:lnSpc>
                <a:spcPts val="2940"/>
              </a:lnSpc>
              <a:spcBef>
                <a:spcPct val="0"/>
              </a:spcBef>
            </a:pPr>
            <a:r>
              <a:rPr lang="en-US" b="true" sz="2100">
                <a:solidFill>
                  <a:srgbClr val="344E41"/>
                </a:solidFill>
                <a:latin typeface="Inter Bold"/>
                <a:ea typeface="Inter Bold"/>
                <a:cs typeface="Inter Bold"/>
                <a:sym typeface="Inter Bold"/>
              </a:rPr>
              <a:t>Datasets</a:t>
            </a:r>
          </a:p>
        </p:txBody>
      </p:sp>
      <p:grpSp>
        <p:nvGrpSpPr>
          <p:cNvPr name="Group 62" id="62"/>
          <p:cNvGrpSpPr/>
          <p:nvPr/>
        </p:nvGrpSpPr>
        <p:grpSpPr>
          <a:xfrm rot="0">
            <a:off x="10132903" y="31922"/>
            <a:ext cx="398663" cy="398663"/>
            <a:chOff x="0" y="0"/>
            <a:chExt cx="812800" cy="812800"/>
          </a:xfrm>
        </p:grpSpPr>
        <p:sp>
          <p:nvSpPr>
            <p:cNvPr name="Freeform 63" id="6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64" id="64"/>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65" id="65"/>
          <p:cNvSpPr/>
          <p:nvPr/>
        </p:nvSpPr>
        <p:spPr>
          <a:xfrm flipV="true">
            <a:off x="10132967" y="449635"/>
            <a:ext cx="2859001" cy="9525"/>
          </a:xfrm>
          <a:prstGeom prst="line">
            <a:avLst/>
          </a:prstGeom>
          <a:ln cap="flat" w="38100">
            <a:solidFill>
              <a:srgbClr val="526332"/>
            </a:solidFill>
            <a:prstDash val="solid"/>
            <a:headEnd type="none" len="sm" w="sm"/>
            <a:tailEnd type="none" len="sm" w="sm"/>
          </a:ln>
        </p:spPr>
      </p:sp>
      <p:sp>
        <p:nvSpPr>
          <p:cNvPr name="TextBox 66" id="66"/>
          <p:cNvSpPr txBox="true"/>
          <p:nvPr/>
        </p:nvSpPr>
        <p:spPr>
          <a:xfrm rot="0">
            <a:off x="10689286" y="752880"/>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Introduction</a:t>
            </a:r>
          </a:p>
        </p:txBody>
      </p:sp>
      <p:grpSp>
        <p:nvGrpSpPr>
          <p:cNvPr name="Group 67" id="67"/>
          <p:cNvGrpSpPr/>
          <p:nvPr/>
        </p:nvGrpSpPr>
        <p:grpSpPr>
          <a:xfrm rot="0">
            <a:off x="10132903" y="729334"/>
            <a:ext cx="398663" cy="398663"/>
            <a:chOff x="0" y="0"/>
            <a:chExt cx="812800" cy="812800"/>
          </a:xfrm>
        </p:grpSpPr>
        <p:sp>
          <p:nvSpPr>
            <p:cNvPr name="Freeform 68" id="6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69" id="69"/>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70" id="70"/>
          <p:cNvSpPr/>
          <p:nvPr/>
        </p:nvSpPr>
        <p:spPr>
          <a:xfrm flipV="true">
            <a:off x="10132967" y="1147047"/>
            <a:ext cx="2859001" cy="9525"/>
          </a:xfrm>
          <a:prstGeom prst="line">
            <a:avLst/>
          </a:prstGeom>
          <a:ln cap="flat" w="38100">
            <a:solidFill>
              <a:srgbClr val="526332"/>
            </a:solidFill>
            <a:prstDash val="solid"/>
            <a:headEnd type="none" len="sm" w="sm"/>
            <a:tailEnd type="none" len="sm" w="sm"/>
          </a:ln>
        </p:spPr>
      </p:sp>
      <p:sp>
        <p:nvSpPr>
          <p:cNvPr name="TextBox 71" id="71"/>
          <p:cNvSpPr txBox="true"/>
          <p:nvPr/>
        </p:nvSpPr>
        <p:spPr>
          <a:xfrm rot="0">
            <a:off x="10689286" y="120420"/>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Team Members</a:t>
            </a:r>
          </a:p>
        </p:txBody>
      </p:sp>
      <p:grpSp>
        <p:nvGrpSpPr>
          <p:cNvPr name="Group 72" id="72"/>
          <p:cNvGrpSpPr/>
          <p:nvPr/>
        </p:nvGrpSpPr>
        <p:grpSpPr>
          <a:xfrm rot="0">
            <a:off x="10133038" y="1374260"/>
            <a:ext cx="398663" cy="398663"/>
            <a:chOff x="0" y="0"/>
            <a:chExt cx="812800" cy="812800"/>
          </a:xfrm>
        </p:grpSpPr>
        <p:sp>
          <p:nvSpPr>
            <p:cNvPr name="Freeform 73" id="7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74" id="74"/>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75" id="75"/>
          <p:cNvSpPr/>
          <p:nvPr/>
        </p:nvSpPr>
        <p:spPr>
          <a:xfrm flipV="true">
            <a:off x="10199713" y="1791972"/>
            <a:ext cx="2859001" cy="9525"/>
          </a:xfrm>
          <a:prstGeom prst="line">
            <a:avLst/>
          </a:prstGeom>
          <a:ln cap="flat" w="38100">
            <a:solidFill>
              <a:srgbClr val="526332"/>
            </a:solidFill>
            <a:prstDash val="solid"/>
            <a:headEnd type="none" len="sm" w="sm"/>
            <a:tailEnd type="none" len="sm" w="sm"/>
          </a:ln>
        </p:spPr>
      </p:sp>
      <p:sp>
        <p:nvSpPr>
          <p:cNvPr name="TextBox 76" id="76"/>
          <p:cNvSpPr txBox="true"/>
          <p:nvPr/>
        </p:nvSpPr>
        <p:spPr>
          <a:xfrm rot="0">
            <a:off x="10689422" y="1383785"/>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Problem Defination</a:t>
            </a:r>
          </a:p>
        </p:txBody>
      </p:sp>
      <p:grpSp>
        <p:nvGrpSpPr>
          <p:cNvPr name="Group 77" id="77"/>
          <p:cNvGrpSpPr/>
          <p:nvPr/>
        </p:nvGrpSpPr>
        <p:grpSpPr>
          <a:xfrm rot="0">
            <a:off x="10132903" y="2134872"/>
            <a:ext cx="398663" cy="398663"/>
            <a:chOff x="0" y="0"/>
            <a:chExt cx="812800" cy="812800"/>
          </a:xfrm>
        </p:grpSpPr>
        <p:sp>
          <p:nvSpPr>
            <p:cNvPr name="Freeform 78" id="7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79" id="79"/>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80" id="80"/>
          <p:cNvSpPr/>
          <p:nvPr/>
        </p:nvSpPr>
        <p:spPr>
          <a:xfrm flipV="true">
            <a:off x="10132967" y="2552585"/>
            <a:ext cx="2859001" cy="9525"/>
          </a:xfrm>
          <a:prstGeom prst="line">
            <a:avLst/>
          </a:prstGeom>
          <a:ln cap="flat" w="38100">
            <a:solidFill>
              <a:srgbClr val="526332"/>
            </a:solidFill>
            <a:prstDash val="solid"/>
            <a:headEnd type="none" len="sm" w="sm"/>
            <a:tailEnd type="none" len="sm" w="sm"/>
          </a:ln>
        </p:spPr>
      </p:sp>
      <p:sp>
        <p:nvSpPr>
          <p:cNvPr name="TextBox 81" id="81"/>
          <p:cNvSpPr txBox="true"/>
          <p:nvPr/>
        </p:nvSpPr>
        <p:spPr>
          <a:xfrm rot="0">
            <a:off x="10689286" y="2144397"/>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Motivation</a:t>
            </a:r>
          </a:p>
        </p:txBody>
      </p:sp>
      <p:sp>
        <p:nvSpPr>
          <p:cNvPr name="TextBox 82" id="82"/>
          <p:cNvSpPr txBox="true"/>
          <p:nvPr/>
        </p:nvSpPr>
        <p:spPr>
          <a:xfrm rot="0">
            <a:off x="10781114" y="6388101"/>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Visualization</a:t>
            </a:r>
          </a:p>
        </p:txBody>
      </p:sp>
      <p:sp>
        <p:nvSpPr>
          <p:cNvPr name="TextBox 83" id="83"/>
          <p:cNvSpPr txBox="true"/>
          <p:nvPr/>
        </p:nvSpPr>
        <p:spPr>
          <a:xfrm rot="0">
            <a:off x="14967305" y="8812033"/>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Refrences</a:t>
            </a:r>
          </a:p>
        </p:txBody>
      </p:sp>
      <p:grpSp>
        <p:nvGrpSpPr>
          <p:cNvPr name="Group 84" id="84"/>
          <p:cNvGrpSpPr/>
          <p:nvPr/>
        </p:nvGrpSpPr>
        <p:grpSpPr>
          <a:xfrm rot="0">
            <a:off x="14388909" y="8741010"/>
            <a:ext cx="398663" cy="398663"/>
            <a:chOff x="0" y="0"/>
            <a:chExt cx="812800" cy="812800"/>
          </a:xfrm>
        </p:grpSpPr>
        <p:sp>
          <p:nvSpPr>
            <p:cNvPr name="Freeform 85" id="8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86" id="86"/>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87" id="87"/>
          <p:cNvSpPr/>
          <p:nvPr/>
        </p:nvSpPr>
        <p:spPr>
          <a:xfrm>
            <a:off x="14388973" y="9239250"/>
            <a:ext cx="2925477" cy="19050"/>
          </a:xfrm>
          <a:prstGeom prst="line">
            <a:avLst/>
          </a:prstGeom>
          <a:ln cap="flat" w="38100">
            <a:solidFill>
              <a:srgbClr val="526332"/>
            </a:solidFill>
            <a:prstDash val="solid"/>
            <a:headEnd type="none" len="sm" w="sm"/>
            <a:tailEnd type="none" len="sm" w="sm"/>
          </a:ln>
        </p:spPr>
      </p:sp>
      <p:grpSp>
        <p:nvGrpSpPr>
          <p:cNvPr name="Group 88" id="88"/>
          <p:cNvGrpSpPr/>
          <p:nvPr/>
        </p:nvGrpSpPr>
        <p:grpSpPr>
          <a:xfrm rot="0">
            <a:off x="14388639" y="9553575"/>
            <a:ext cx="398663" cy="398663"/>
            <a:chOff x="0" y="0"/>
            <a:chExt cx="812800" cy="812800"/>
          </a:xfrm>
        </p:grpSpPr>
        <p:sp>
          <p:nvSpPr>
            <p:cNvPr name="Freeform 89" id="8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B9E69"/>
            </a:solidFill>
          </p:spPr>
        </p:sp>
        <p:sp>
          <p:nvSpPr>
            <p:cNvPr name="TextBox 90" id="90"/>
            <p:cNvSpPr txBox="true"/>
            <p:nvPr/>
          </p:nvSpPr>
          <p:spPr>
            <a:xfrm>
              <a:off x="76200" y="28575"/>
              <a:ext cx="660400" cy="708025"/>
            </a:xfrm>
            <a:prstGeom prst="rect">
              <a:avLst/>
            </a:prstGeom>
          </p:spPr>
          <p:txBody>
            <a:bodyPr anchor="ctr" rtlCol="false" tIns="50800" lIns="50800" bIns="50800" rIns="50800"/>
            <a:lstStyle/>
            <a:p>
              <a:pPr algn="ctr">
                <a:lnSpc>
                  <a:spcPts val="2940"/>
                </a:lnSpc>
              </a:pPr>
            </a:p>
          </p:txBody>
        </p:sp>
      </p:grpSp>
      <p:sp>
        <p:nvSpPr>
          <p:cNvPr name="AutoShape 91" id="91"/>
          <p:cNvSpPr/>
          <p:nvPr/>
        </p:nvSpPr>
        <p:spPr>
          <a:xfrm flipV="true">
            <a:off x="14388702" y="10042290"/>
            <a:ext cx="2859001" cy="9525"/>
          </a:xfrm>
          <a:prstGeom prst="line">
            <a:avLst/>
          </a:prstGeom>
          <a:ln cap="flat" w="38100">
            <a:solidFill>
              <a:srgbClr val="526332"/>
            </a:solidFill>
            <a:prstDash val="solid"/>
            <a:headEnd type="none" len="sm" w="sm"/>
            <a:tailEnd type="none" len="sm" w="sm"/>
          </a:ln>
        </p:spPr>
      </p:sp>
      <p:sp>
        <p:nvSpPr>
          <p:cNvPr name="TextBox 92" id="92"/>
          <p:cNvSpPr txBox="true"/>
          <p:nvPr/>
        </p:nvSpPr>
        <p:spPr>
          <a:xfrm rot="0">
            <a:off x="14945022" y="9582191"/>
            <a:ext cx="6156623" cy="356235"/>
          </a:xfrm>
          <a:prstGeom prst="rect">
            <a:avLst/>
          </a:prstGeom>
        </p:spPr>
        <p:txBody>
          <a:bodyPr anchor="t" rtlCol="false" tIns="0" lIns="0" bIns="0" rIns="0">
            <a:spAutoFit/>
          </a:bodyPr>
          <a:lstStyle/>
          <a:p>
            <a:pPr algn="l">
              <a:lnSpc>
                <a:spcPts val="2940"/>
              </a:lnSpc>
            </a:pPr>
            <a:r>
              <a:rPr lang="en-US" sz="2100" b="true">
                <a:solidFill>
                  <a:srgbClr val="344E41"/>
                </a:solidFill>
                <a:latin typeface="Canva Sans Bold"/>
                <a:ea typeface="Canva Sans Bold"/>
                <a:cs typeface="Canva Sans Bold"/>
                <a:sym typeface="Canva Sans Bold"/>
              </a:rPr>
              <a:t>Thank you</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sp>
        <p:nvSpPr>
          <p:cNvPr name="TextBox 2" id="2"/>
          <p:cNvSpPr txBox="true"/>
          <p:nvPr/>
        </p:nvSpPr>
        <p:spPr>
          <a:xfrm rot="0">
            <a:off x="292425" y="796037"/>
            <a:ext cx="11054945" cy="579626"/>
          </a:xfrm>
          <a:prstGeom prst="rect">
            <a:avLst/>
          </a:prstGeom>
        </p:spPr>
        <p:txBody>
          <a:bodyPr anchor="t" rtlCol="false" tIns="0" lIns="0" bIns="0" rIns="0">
            <a:spAutoFit/>
          </a:bodyPr>
          <a:lstStyle/>
          <a:p>
            <a:pPr algn="l">
              <a:lnSpc>
                <a:spcPts val="3955"/>
              </a:lnSpc>
            </a:pPr>
            <a:r>
              <a:rPr lang="en-US" sz="4599" spc="-367" b="true">
                <a:solidFill>
                  <a:srgbClr val="3C5B0C"/>
                </a:solidFill>
                <a:latin typeface="Poppins Bold"/>
                <a:ea typeface="Poppins Bold"/>
                <a:cs typeface="Poppins Bold"/>
                <a:sym typeface="Poppins Bold"/>
              </a:rPr>
              <a:t>Model  1 :   ResNet-50 Implementation</a:t>
            </a:r>
          </a:p>
        </p:txBody>
      </p:sp>
      <p:grpSp>
        <p:nvGrpSpPr>
          <p:cNvPr name="Group 3" id="3"/>
          <p:cNvGrpSpPr/>
          <p:nvPr/>
        </p:nvGrpSpPr>
        <p:grpSpPr>
          <a:xfrm rot="0">
            <a:off x="-721967" y="1918578"/>
            <a:ext cx="13483687" cy="7339722"/>
            <a:chOff x="0" y="0"/>
            <a:chExt cx="3551259" cy="1933096"/>
          </a:xfrm>
        </p:grpSpPr>
        <p:sp>
          <p:nvSpPr>
            <p:cNvPr name="Freeform 4" id="4"/>
            <p:cNvSpPr/>
            <p:nvPr/>
          </p:nvSpPr>
          <p:spPr>
            <a:xfrm flipH="false" flipV="false" rot="0">
              <a:off x="0" y="0"/>
              <a:ext cx="3551259" cy="1933096"/>
            </a:xfrm>
            <a:custGeom>
              <a:avLst/>
              <a:gdLst/>
              <a:ahLst/>
              <a:cxnLst/>
              <a:rect r="r" b="b" t="t" l="l"/>
              <a:pathLst>
                <a:path h="1933096" w="3551259">
                  <a:moveTo>
                    <a:pt x="12632" y="0"/>
                  </a:moveTo>
                  <a:lnTo>
                    <a:pt x="3538627" y="0"/>
                  </a:lnTo>
                  <a:cubicBezTo>
                    <a:pt x="3545604" y="0"/>
                    <a:pt x="3551259" y="5655"/>
                    <a:pt x="3551259" y="12632"/>
                  </a:cubicBezTo>
                  <a:lnTo>
                    <a:pt x="3551259" y="1920464"/>
                  </a:lnTo>
                  <a:cubicBezTo>
                    <a:pt x="3551259" y="1927440"/>
                    <a:pt x="3545604" y="1933096"/>
                    <a:pt x="3538627" y="1933096"/>
                  </a:cubicBezTo>
                  <a:lnTo>
                    <a:pt x="12632" y="1933096"/>
                  </a:lnTo>
                  <a:cubicBezTo>
                    <a:pt x="5655" y="1933096"/>
                    <a:pt x="0" y="1927440"/>
                    <a:pt x="0" y="1920464"/>
                  </a:cubicBezTo>
                  <a:lnTo>
                    <a:pt x="0" y="12632"/>
                  </a:lnTo>
                  <a:cubicBezTo>
                    <a:pt x="0" y="5655"/>
                    <a:pt x="5655" y="0"/>
                    <a:pt x="12632" y="0"/>
                  </a:cubicBezTo>
                  <a:close/>
                </a:path>
              </a:pathLst>
            </a:custGeom>
            <a:solidFill>
              <a:srgbClr val="D9DFCE"/>
            </a:solidFill>
          </p:spPr>
        </p:sp>
        <p:sp>
          <p:nvSpPr>
            <p:cNvPr name="TextBox 5" id="5"/>
            <p:cNvSpPr txBox="true"/>
            <p:nvPr/>
          </p:nvSpPr>
          <p:spPr>
            <a:xfrm>
              <a:off x="0" y="-38100"/>
              <a:ext cx="3551259" cy="1971196"/>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3488550" y="196860"/>
            <a:ext cx="4379411" cy="6652801"/>
            <a:chOff x="0" y="0"/>
            <a:chExt cx="678485" cy="1030693"/>
          </a:xfrm>
        </p:grpSpPr>
        <p:sp>
          <p:nvSpPr>
            <p:cNvPr name="Freeform 7" id="7"/>
            <p:cNvSpPr/>
            <p:nvPr/>
          </p:nvSpPr>
          <p:spPr>
            <a:xfrm flipH="false" flipV="false" rot="0">
              <a:off x="0" y="0"/>
              <a:ext cx="678485" cy="1030693"/>
            </a:xfrm>
            <a:custGeom>
              <a:avLst/>
              <a:gdLst/>
              <a:ahLst/>
              <a:cxnLst/>
              <a:rect r="r" b="b" t="t" l="l"/>
              <a:pathLst>
                <a:path h="1030693" w="678485">
                  <a:moveTo>
                    <a:pt x="40659" y="0"/>
                  </a:moveTo>
                  <a:lnTo>
                    <a:pt x="637826" y="0"/>
                  </a:lnTo>
                  <a:cubicBezTo>
                    <a:pt x="660282" y="0"/>
                    <a:pt x="678485" y="18204"/>
                    <a:pt x="678485" y="40659"/>
                  </a:cubicBezTo>
                  <a:lnTo>
                    <a:pt x="678485" y="990034"/>
                  </a:lnTo>
                  <a:cubicBezTo>
                    <a:pt x="678485" y="1000817"/>
                    <a:pt x="674202" y="1011159"/>
                    <a:pt x="666577" y="1018784"/>
                  </a:cubicBezTo>
                  <a:cubicBezTo>
                    <a:pt x="658951" y="1026409"/>
                    <a:pt x="648610" y="1030693"/>
                    <a:pt x="637826" y="1030693"/>
                  </a:cubicBezTo>
                  <a:lnTo>
                    <a:pt x="40659" y="1030693"/>
                  </a:lnTo>
                  <a:cubicBezTo>
                    <a:pt x="18204" y="1030693"/>
                    <a:pt x="0" y="1012489"/>
                    <a:pt x="0" y="990034"/>
                  </a:cubicBezTo>
                  <a:lnTo>
                    <a:pt x="0" y="40659"/>
                  </a:lnTo>
                  <a:cubicBezTo>
                    <a:pt x="0" y="18204"/>
                    <a:pt x="18204" y="0"/>
                    <a:pt x="40659" y="0"/>
                  </a:cubicBezTo>
                  <a:close/>
                </a:path>
              </a:pathLst>
            </a:custGeom>
            <a:blipFill>
              <a:blip r:embed="rId2"/>
              <a:stretch>
                <a:fillRect l="-605" t="0" r="-605" b="0"/>
              </a:stretch>
            </a:blipFill>
          </p:spPr>
        </p:sp>
      </p:grpSp>
      <p:grpSp>
        <p:nvGrpSpPr>
          <p:cNvPr name="Group 8" id="8"/>
          <p:cNvGrpSpPr/>
          <p:nvPr/>
        </p:nvGrpSpPr>
        <p:grpSpPr>
          <a:xfrm rot="0">
            <a:off x="12283058" y="6176663"/>
            <a:ext cx="3891869" cy="3799755"/>
            <a:chOff x="0" y="0"/>
            <a:chExt cx="602952" cy="588681"/>
          </a:xfrm>
        </p:grpSpPr>
        <p:sp>
          <p:nvSpPr>
            <p:cNvPr name="Freeform 9" id="9"/>
            <p:cNvSpPr/>
            <p:nvPr/>
          </p:nvSpPr>
          <p:spPr>
            <a:xfrm flipH="false" flipV="false" rot="0">
              <a:off x="0" y="0"/>
              <a:ext cx="602952" cy="588682"/>
            </a:xfrm>
            <a:custGeom>
              <a:avLst/>
              <a:gdLst/>
              <a:ahLst/>
              <a:cxnLst/>
              <a:rect r="r" b="b" t="t" l="l"/>
              <a:pathLst>
                <a:path h="588682" w="602952">
                  <a:moveTo>
                    <a:pt x="45753" y="0"/>
                  </a:moveTo>
                  <a:lnTo>
                    <a:pt x="557200" y="0"/>
                  </a:lnTo>
                  <a:cubicBezTo>
                    <a:pt x="582468" y="0"/>
                    <a:pt x="602952" y="20484"/>
                    <a:pt x="602952" y="45753"/>
                  </a:cubicBezTo>
                  <a:lnTo>
                    <a:pt x="602952" y="542929"/>
                  </a:lnTo>
                  <a:cubicBezTo>
                    <a:pt x="602952" y="568197"/>
                    <a:pt x="582468" y="588682"/>
                    <a:pt x="557200" y="588682"/>
                  </a:cubicBezTo>
                  <a:lnTo>
                    <a:pt x="45753" y="588682"/>
                  </a:lnTo>
                  <a:cubicBezTo>
                    <a:pt x="20484" y="588682"/>
                    <a:pt x="0" y="568197"/>
                    <a:pt x="0" y="542929"/>
                  </a:cubicBezTo>
                  <a:lnTo>
                    <a:pt x="0" y="45753"/>
                  </a:lnTo>
                  <a:cubicBezTo>
                    <a:pt x="0" y="20484"/>
                    <a:pt x="20484" y="0"/>
                    <a:pt x="45753" y="0"/>
                  </a:cubicBezTo>
                  <a:close/>
                </a:path>
              </a:pathLst>
            </a:custGeom>
            <a:blipFill>
              <a:blip r:embed="rId3"/>
              <a:stretch>
                <a:fillRect l="-8612" t="-53732" r="0" b="-13240"/>
              </a:stretch>
            </a:blipFill>
          </p:spPr>
        </p:sp>
      </p:grpSp>
      <p:grpSp>
        <p:nvGrpSpPr>
          <p:cNvPr name="Group 10" id="10"/>
          <p:cNvGrpSpPr/>
          <p:nvPr/>
        </p:nvGrpSpPr>
        <p:grpSpPr>
          <a:xfrm rot="0">
            <a:off x="12111697" y="5791532"/>
            <a:ext cx="815718" cy="81571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CFC97"/>
            </a:solidFill>
          </p:spPr>
        </p:sp>
        <p:sp>
          <p:nvSpPr>
            <p:cNvPr name="TextBox 12" id="12"/>
            <p:cNvSpPr txBox="true"/>
            <p:nvPr/>
          </p:nvSpPr>
          <p:spPr>
            <a:xfrm>
              <a:off x="76200" y="76200"/>
              <a:ext cx="660400" cy="660400"/>
            </a:xfrm>
            <a:prstGeom prst="rect">
              <a:avLst/>
            </a:prstGeom>
          </p:spPr>
          <p:txBody>
            <a:bodyPr anchor="ctr" rtlCol="false" tIns="50800" lIns="50800" bIns="50800" rIns="50800"/>
            <a:lstStyle/>
            <a:p>
              <a:pPr algn="ctr">
                <a:lnSpc>
                  <a:spcPts val="1680"/>
                </a:lnSpc>
              </a:pPr>
            </a:p>
          </p:txBody>
        </p:sp>
      </p:grpSp>
      <p:sp>
        <p:nvSpPr>
          <p:cNvPr name="Freeform 13" id="13"/>
          <p:cNvSpPr/>
          <p:nvPr/>
        </p:nvSpPr>
        <p:spPr>
          <a:xfrm flipH="false" flipV="false" rot="0">
            <a:off x="12283058" y="5973570"/>
            <a:ext cx="472997" cy="406186"/>
          </a:xfrm>
          <a:custGeom>
            <a:avLst/>
            <a:gdLst/>
            <a:ahLst/>
            <a:cxnLst/>
            <a:rect r="r" b="b" t="t" l="l"/>
            <a:pathLst>
              <a:path h="406186" w="472997">
                <a:moveTo>
                  <a:pt x="0" y="0"/>
                </a:moveTo>
                <a:lnTo>
                  <a:pt x="472997" y="0"/>
                </a:lnTo>
                <a:lnTo>
                  <a:pt x="472997" y="406187"/>
                </a:lnTo>
                <a:lnTo>
                  <a:pt x="0" y="40618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4" id="14"/>
          <p:cNvSpPr txBox="true"/>
          <p:nvPr/>
        </p:nvSpPr>
        <p:spPr>
          <a:xfrm rot="0">
            <a:off x="412000" y="1974655"/>
            <a:ext cx="12107556" cy="6675118"/>
          </a:xfrm>
          <a:prstGeom prst="rect">
            <a:avLst/>
          </a:prstGeom>
        </p:spPr>
        <p:txBody>
          <a:bodyPr anchor="t" rtlCol="false" tIns="0" lIns="0" bIns="0" rIns="0">
            <a:spAutoFit/>
          </a:bodyPr>
          <a:lstStyle/>
          <a:p>
            <a:pPr algn="l">
              <a:lnSpc>
                <a:spcPts val="3780"/>
              </a:lnSpc>
              <a:spcBef>
                <a:spcPct val="0"/>
              </a:spcBef>
            </a:pPr>
          </a:p>
          <a:p>
            <a:pPr algn="l">
              <a:lnSpc>
                <a:spcPts val="3780"/>
              </a:lnSpc>
              <a:spcBef>
                <a:spcPct val="0"/>
              </a:spcBef>
            </a:pPr>
            <a:r>
              <a:rPr lang="en-US" b="true" sz="2700">
                <a:solidFill>
                  <a:srgbClr val="000000"/>
                </a:solidFill>
                <a:latin typeface="Poppins Bold"/>
                <a:ea typeface="Poppins Bold"/>
                <a:cs typeface="Poppins Bold"/>
                <a:sym typeface="Poppins Bold"/>
              </a:rPr>
              <a:t>ResNet-50</a:t>
            </a:r>
          </a:p>
          <a:p>
            <a:pPr algn="l">
              <a:lnSpc>
                <a:spcPts val="3780"/>
              </a:lnSpc>
              <a:spcBef>
                <a:spcPct val="0"/>
              </a:spcBef>
            </a:pPr>
            <a:r>
              <a:rPr lang="en-US" b="true" sz="2700">
                <a:solidFill>
                  <a:srgbClr val="000000"/>
                </a:solidFill>
                <a:latin typeface="Poppins Bold"/>
                <a:ea typeface="Poppins Bold"/>
                <a:cs typeface="Poppins Bold"/>
                <a:sym typeface="Poppins Bold"/>
              </a:rPr>
              <a:t>Algorithm: ResNet-50 (Deep Convolutional Neural Network)</a:t>
            </a:r>
          </a:p>
          <a:p>
            <a:pPr algn="l">
              <a:lnSpc>
                <a:spcPts val="3780"/>
              </a:lnSpc>
              <a:spcBef>
                <a:spcPct val="0"/>
              </a:spcBef>
            </a:pPr>
            <a:r>
              <a:rPr lang="en-US" b="true" sz="2700">
                <a:solidFill>
                  <a:srgbClr val="000000"/>
                </a:solidFill>
                <a:latin typeface="Poppins Bold"/>
                <a:ea typeface="Poppins Bold"/>
                <a:cs typeface="Poppins Bold"/>
                <a:sym typeface="Poppins Bold"/>
              </a:rPr>
              <a:t>Architecture: 48 conv layers, MaxPooling, AvgPooling, and fully connected layers</a:t>
            </a:r>
          </a:p>
          <a:p>
            <a:pPr algn="l">
              <a:lnSpc>
                <a:spcPts val="3780"/>
              </a:lnSpc>
              <a:spcBef>
                <a:spcPct val="0"/>
              </a:spcBef>
            </a:pPr>
            <a:r>
              <a:rPr lang="en-US" b="true" sz="2700">
                <a:solidFill>
                  <a:srgbClr val="000000"/>
                </a:solidFill>
                <a:latin typeface="Poppins Bold"/>
                <a:ea typeface="Poppins Bold"/>
                <a:cs typeface="Poppins Bold"/>
                <a:sym typeface="Poppins Bold"/>
              </a:rPr>
              <a:t>Key Feature: Uses residual blocks to </a:t>
            </a:r>
            <a:r>
              <a:rPr lang="en-US" b="true" sz="2700">
                <a:solidFill>
                  <a:srgbClr val="DC2221"/>
                </a:solidFill>
                <a:latin typeface="Poppins Bold"/>
                <a:ea typeface="Poppins Bold"/>
                <a:cs typeface="Poppins Bold"/>
                <a:sym typeface="Poppins Bold"/>
              </a:rPr>
              <a:t>solve the vanishing gradient problem,</a:t>
            </a:r>
            <a:r>
              <a:rPr lang="en-US" b="true" sz="2700">
                <a:solidFill>
                  <a:srgbClr val="000000"/>
                </a:solidFill>
                <a:latin typeface="Poppins Bold"/>
                <a:ea typeface="Poppins Bold"/>
                <a:cs typeface="Poppins Bold"/>
                <a:sym typeface="Poppins Bold"/>
              </a:rPr>
              <a:t> allowing deeper and more stable training</a:t>
            </a:r>
          </a:p>
          <a:p>
            <a:pPr algn="l">
              <a:lnSpc>
                <a:spcPts val="3780"/>
              </a:lnSpc>
              <a:spcBef>
                <a:spcPct val="0"/>
              </a:spcBef>
            </a:pPr>
            <a:r>
              <a:rPr lang="en-US" b="true" sz="2700">
                <a:solidFill>
                  <a:srgbClr val="000000"/>
                </a:solidFill>
                <a:latin typeface="Poppins Bold"/>
                <a:ea typeface="Poppins Bold"/>
                <a:cs typeface="Poppins Bold"/>
                <a:sym typeface="Poppins Bold"/>
              </a:rPr>
              <a:t>Purpose: High-accuracy classification of plant diseases from leaf images</a:t>
            </a:r>
          </a:p>
          <a:p>
            <a:pPr algn="l">
              <a:lnSpc>
                <a:spcPts val="3780"/>
              </a:lnSpc>
              <a:spcBef>
                <a:spcPct val="0"/>
              </a:spcBef>
            </a:pPr>
            <a:r>
              <a:rPr lang="en-US" b="true" sz="2700">
                <a:solidFill>
                  <a:srgbClr val="000000"/>
                </a:solidFill>
                <a:latin typeface="Poppins Bold"/>
                <a:ea typeface="Poppins Bold"/>
                <a:cs typeface="Poppins Bold"/>
                <a:sym typeface="Poppins Bold"/>
              </a:rPr>
              <a:t>⚙️ </a:t>
            </a:r>
            <a:r>
              <a:rPr lang="en-US" b="true" sz="2700">
                <a:solidFill>
                  <a:srgbClr val="DC2221"/>
                </a:solidFill>
                <a:latin typeface="Poppins Bold"/>
                <a:ea typeface="Poppins Bold"/>
                <a:cs typeface="Poppins Bold"/>
                <a:sym typeface="Poppins Bold"/>
              </a:rPr>
              <a:t>Training Details</a:t>
            </a:r>
          </a:p>
          <a:p>
            <a:pPr algn="l">
              <a:lnSpc>
                <a:spcPts val="3780"/>
              </a:lnSpc>
              <a:spcBef>
                <a:spcPct val="0"/>
              </a:spcBef>
            </a:pPr>
            <a:r>
              <a:rPr lang="en-US" b="true" sz="2700">
                <a:solidFill>
                  <a:srgbClr val="000000"/>
                </a:solidFill>
                <a:latin typeface="Poppins Bold"/>
                <a:ea typeface="Poppins Bold"/>
                <a:cs typeface="Poppins Bold"/>
                <a:sym typeface="Poppins Bold"/>
              </a:rPr>
              <a:t>Activation Function: Softmax</a:t>
            </a:r>
          </a:p>
          <a:p>
            <a:pPr algn="l">
              <a:lnSpc>
                <a:spcPts val="3780"/>
              </a:lnSpc>
              <a:spcBef>
                <a:spcPct val="0"/>
              </a:spcBef>
            </a:pPr>
            <a:r>
              <a:rPr lang="en-US" b="true" sz="2700">
                <a:solidFill>
                  <a:srgbClr val="000000"/>
                </a:solidFill>
                <a:latin typeface="Poppins Bold"/>
                <a:ea typeface="Poppins Bold"/>
                <a:cs typeface="Poppins Bold"/>
                <a:sym typeface="Poppins Bold"/>
              </a:rPr>
              <a:t>Optimizer: AdamW (learning rate: 0.001)</a:t>
            </a:r>
          </a:p>
          <a:p>
            <a:pPr algn="l">
              <a:lnSpc>
                <a:spcPts val="3780"/>
              </a:lnSpc>
              <a:spcBef>
                <a:spcPct val="0"/>
              </a:spcBef>
            </a:pPr>
            <a:r>
              <a:rPr lang="en-US" b="true" sz="2700">
                <a:solidFill>
                  <a:srgbClr val="000000"/>
                </a:solidFill>
                <a:latin typeface="Poppins Bold"/>
                <a:ea typeface="Poppins Bold"/>
                <a:cs typeface="Poppins Bold"/>
                <a:sym typeface="Poppins Bold"/>
              </a:rPr>
              <a:t>Reproducibility: Random seed set for </a:t>
            </a:r>
            <a:r>
              <a:rPr lang="en-US" b="true" sz="2700">
                <a:solidFill>
                  <a:srgbClr val="DC2221"/>
                </a:solidFill>
                <a:latin typeface="Poppins Bold"/>
                <a:ea typeface="Poppins Bold"/>
                <a:cs typeface="Poppins Bold"/>
                <a:sym typeface="Poppins Bold"/>
              </a:rPr>
              <a:t>consistent training results</a:t>
            </a:r>
          </a:p>
          <a:p>
            <a:pPr algn="l">
              <a:lnSpc>
                <a:spcPts val="3780"/>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3992" y="2488808"/>
            <a:ext cx="9660430" cy="2670897"/>
          </a:xfrm>
          <a:custGeom>
            <a:avLst/>
            <a:gdLst/>
            <a:ahLst/>
            <a:cxnLst/>
            <a:rect r="r" b="b" t="t" l="l"/>
            <a:pathLst>
              <a:path h="2670897" w="9660430">
                <a:moveTo>
                  <a:pt x="0" y="0"/>
                </a:moveTo>
                <a:lnTo>
                  <a:pt x="9660430" y="0"/>
                </a:lnTo>
                <a:lnTo>
                  <a:pt x="9660430" y="2670898"/>
                </a:lnTo>
                <a:lnTo>
                  <a:pt x="0" y="2670898"/>
                </a:lnTo>
                <a:lnTo>
                  <a:pt x="0" y="0"/>
                </a:lnTo>
                <a:close/>
              </a:path>
            </a:pathLst>
          </a:custGeom>
          <a:blipFill>
            <a:blip r:embed="rId2"/>
            <a:stretch>
              <a:fillRect l="0" t="-33826" r="0" b="0"/>
            </a:stretch>
          </a:blipFill>
        </p:spPr>
      </p:sp>
      <p:sp>
        <p:nvSpPr>
          <p:cNvPr name="Freeform 3" id="3"/>
          <p:cNvSpPr/>
          <p:nvPr/>
        </p:nvSpPr>
        <p:spPr>
          <a:xfrm flipH="false" flipV="false" rot="0">
            <a:off x="10487940" y="2488808"/>
            <a:ext cx="7146150" cy="5644962"/>
          </a:xfrm>
          <a:custGeom>
            <a:avLst/>
            <a:gdLst/>
            <a:ahLst/>
            <a:cxnLst/>
            <a:rect r="r" b="b" t="t" l="l"/>
            <a:pathLst>
              <a:path h="5644962" w="7146150">
                <a:moveTo>
                  <a:pt x="0" y="0"/>
                </a:moveTo>
                <a:lnTo>
                  <a:pt x="7146150" y="0"/>
                </a:lnTo>
                <a:lnTo>
                  <a:pt x="7146150" y="5644962"/>
                </a:lnTo>
                <a:lnTo>
                  <a:pt x="0" y="5644962"/>
                </a:lnTo>
                <a:lnTo>
                  <a:pt x="0" y="0"/>
                </a:lnTo>
                <a:close/>
              </a:path>
            </a:pathLst>
          </a:custGeom>
          <a:blipFill>
            <a:blip r:embed="rId3"/>
            <a:stretch>
              <a:fillRect l="0" t="0" r="0" b="0"/>
            </a:stretch>
          </a:blipFill>
        </p:spPr>
      </p:sp>
      <p:sp>
        <p:nvSpPr>
          <p:cNvPr name="TextBox 4" id="4"/>
          <p:cNvSpPr txBox="true"/>
          <p:nvPr/>
        </p:nvSpPr>
        <p:spPr>
          <a:xfrm rot="0">
            <a:off x="173992" y="5977647"/>
            <a:ext cx="9415547" cy="858875"/>
          </a:xfrm>
          <a:prstGeom prst="rect">
            <a:avLst/>
          </a:prstGeom>
        </p:spPr>
        <p:txBody>
          <a:bodyPr anchor="t" rtlCol="false" tIns="0" lIns="0" bIns="0" rIns="0">
            <a:spAutoFit/>
          </a:bodyPr>
          <a:lstStyle/>
          <a:p>
            <a:pPr algn="ctr">
              <a:lnSpc>
                <a:spcPts val="3452"/>
              </a:lnSpc>
              <a:spcBef>
                <a:spcPct val="0"/>
              </a:spcBef>
            </a:pPr>
            <a:r>
              <a:rPr lang="en-US" b="true" sz="2466">
                <a:solidFill>
                  <a:srgbClr val="000000"/>
                </a:solidFill>
                <a:latin typeface="Aileron Bold"/>
                <a:ea typeface="Aileron Bold"/>
                <a:cs typeface="Aileron Bold"/>
                <a:sym typeface="Aileron Bold"/>
              </a:rPr>
              <a:t>Epoch 17, Train Accuracy: 99.33%, Validation Accuracy: 99.42%</a:t>
            </a:r>
          </a:p>
          <a:p>
            <a:pPr algn="ctr">
              <a:lnSpc>
                <a:spcPts val="3452"/>
              </a:lnSpc>
              <a:spcBef>
                <a:spcPct val="0"/>
              </a:spcBef>
            </a:pPr>
          </a:p>
        </p:txBody>
      </p:sp>
      <p:sp>
        <p:nvSpPr>
          <p:cNvPr name="TextBox 5" id="5"/>
          <p:cNvSpPr txBox="true"/>
          <p:nvPr/>
        </p:nvSpPr>
        <p:spPr>
          <a:xfrm rot="0">
            <a:off x="5593756" y="796037"/>
            <a:ext cx="7100488" cy="579626"/>
          </a:xfrm>
          <a:prstGeom prst="rect">
            <a:avLst/>
          </a:prstGeom>
        </p:spPr>
        <p:txBody>
          <a:bodyPr anchor="t" rtlCol="false" tIns="0" lIns="0" bIns="0" rIns="0">
            <a:spAutoFit/>
          </a:bodyPr>
          <a:lstStyle/>
          <a:p>
            <a:pPr algn="ctr">
              <a:lnSpc>
                <a:spcPts val="3955"/>
              </a:lnSpc>
            </a:pPr>
            <a:r>
              <a:rPr lang="en-US" b="true" sz="4599" spc="-367">
                <a:solidFill>
                  <a:srgbClr val="3C5B0C"/>
                </a:solidFill>
                <a:latin typeface="Poppins Bold"/>
                <a:ea typeface="Poppins Bold"/>
                <a:cs typeface="Poppins Bold"/>
                <a:sym typeface="Poppins Bold"/>
              </a:rPr>
              <a:t>Model  1 :  ResNet-50 Results</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TextBox 2" id="2"/>
          <p:cNvSpPr txBox="true"/>
          <p:nvPr/>
        </p:nvSpPr>
        <p:spPr>
          <a:xfrm rot="0">
            <a:off x="1028700" y="1425907"/>
            <a:ext cx="4616291" cy="372745"/>
          </a:xfrm>
          <a:prstGeom prst="rect">
            <a:avLst/>
          </a:prstGeom>
        </p:spPr>
        <p:txBody>
          <a:bodyPr anchor="t" rtlCol="false" tIns="0" lIns="0" bIns="0" rIns="0">
            <a:spAutoFit/>
          </a:bodyPr>
          <a:lstStyle/>
          <a:p>
            <a:pPr algn="ctr">
              <a:lnSpc>
                <a:spcPts val="3079"/>
              </a:lnSpc>
              <a:spcBef>
                <a:spcPct val="0"/>
              </a:spcBef>
            </a:pPr>
            <a:r>
              <a:rPr lang="en-US" b="true" sz="2199">
                <a:solidFill>
                  <a:srgbClr val="FF3131"/>
                </a:solidFill>
                <a:latin typeface="Canva Sans Bold"/>
                <a:ea typeface="Canva Sans Bold"/>
                <a:cs typeface="Canva Sans Bold"/>
                <a:sym typeface="Canva Sans Bold"/>
              </a:rPr>
              <a:t>validation confusion matrix </a:t>
            </a:r>
          </a:p>
        </p:txBody>
      </p:sp>
      <p:sp>
        <p:nvSpPr>
          <p:cNvPr name="Freeform 3" id="3"/>
          <p:cNvSpPr/>
          <p:nvPr/>
        </p:nvSpPr>
        <p:spPr>
          <a:xfrm flipH="false" flipV="false" rot="0">
            <a:off x="440016" y="2147158"/>
            <a:ext cx="7788062" cy="6454357"/>
          </a:xfrm>
          <a:custGeom>
            <a:avLst/>
            <a:gdLst/>
            <a:ahLst/>
            <a:cxnLst/>
            <a:rect r="r" b="b" t="t" l="l"/>
            <a:pathLst>
              <a:path h="6454357" w="7788062">
                <a:moveTo>
                  <a:pt x="0" y="0"/>
                </a:moveTo>
                <a:lnTo>
                  <a:pt x="7788062" y="0"/>
                </a:lnTo>
                <a:lnTo>
                  <a:pt x="7788062" y="6454357"/>
                </a:lnTo>
                <a:lnTo>
                  <a:pt x="0" y="6454357"/>
                </a:lnTo>
                <a:lnTo>
                  <a:pt x="0" y="0"/>
                </a:lnTo>
                <a:close/>
              </a:path>
            </a:pathLst>
          </a:custGeom>
          <a:blipFill>
            <a:blip r:embed="rId2"/>
            <a:stretch>
              <a:fillRect l="0" t="0" r="0" b="0"/>
            </a:stretch>
          </a:blipFill>
        </p:spPr>
      </p:sp>
      <p:sp>
        <p:nvSpPr>
          <p:cNvPr name="TextBox 4" id="4"/>
          <p:cNvSpPr txBox="true"/>
          <p:nvPr/>
        </p:nvSpPr>
        <p:spPr>
          <a:xfrm rot="0">
            <a:off x="11853796" y="1171575"/>
            <a:ext cx="337304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3131"/>
                </a:solidFill>
                <a:latin typeface="Canva Sans Bold"/>
                <a:ea typeface="Canva Sans Bold"/>
                <a:cs typeface="Canva Sans Bold"/>
                <a:sym typeface="Canva Sans Bold"/>
              </a:rPr>
              <a:t>test </a:t>
            </a:r>
            <a:r>
              <a:rPr lang="en-US" b="true" sz="2499">
                <a:solidFill>
                  <a:srgbClr val="FF3131"/>
                </a:solidFill>
                <a:latin typeface="Canva Sans Bold"/>
                <a:ea typeface="Canva Sans Bold"/>
                <a:cs typeface="Canva Sans Bold"/>
                <a:sym typeface="Canva Sans Bold"/>
              </a:rPr>
              <a:t>confusion matrix </a:t>
            </a:r>
          </a:p>
        </p:txBody>
      </p:sp>
      <p:sp>
        <p:nvSpPr>
          <p:cNvPr name="Freeform 5" id="5"/>
          <p:cNvSpPr/>
          <p:nvPr/>
        </p:nvSpPr>
        <p:spPr>
          <a:xfrm flipH="false" flipV="false" rot="0">
            <a:off x="9673388" y="2000441"/>
            <a:ext cx="7733858" cy="6747791"/>
          </a:xfrm>
          <a:custGeom>
            <a:avLst/>
            <a:gdLst/>
            <a:ahLst/>
            <a:cxnLst/>
            <a:rect r="r" b="b" t="t" l="l"/>
            <a:pathLst>
              <a:path h="6747791" w="7733858">
                <a:moveTo>
                  <a:pt x="0" y="0"/>
                </a:moveTo>
                <a:lnTo>
                  <a:pt x="7733857" y="0"/>
                </a:lnTo>
                <a:lnTo>
                  <a:pt x="7733857" y="6747791"/>
                </a:lnTo>
                <a:lnTo>
                  <a:pt x="0" y="6747791"/>
                </a:lnTo>
                <a:lnTo>
                  <a:pt x="0" y="0"/>
                </a:lnTo>
                <a:close/>
              </a:path>
            </a:pathLst>
          </a:custGeom>
          <a:blipFill>
            <a:blip r:embed="rId3"/>
            <a:stretch>
              <a:fillRect l="0" t="0" r="0" b="0"/>
            </a:stretch>
          </a:blipFill>
        </p:spPr>
      </p:sp>
      <p:sp>
        <p:nvSpPr>
          <p:cNvPr name="TextBox 6" id="6"/>
          <p:cNvSpPr txBox="true"/>
          <p:nvPr/>
        </p:nvSpPr>
        <p:spPr>
          <a:xfrm rot="0">
            <a:off x="11853796" y="8925256"/>
            <a:ext cx="4616291" cy="563881"/>
          </a:xfrm>
          <a:prstGeom prst="rect">
            <a:avLst/>
          </a:prstGeom>
        </p:spPr>
        <p:txBody>
          <a:bodyPr anchor="t" rtlCol="false" tIns="0" lIns="0" bIns="0" rIns="0">
            <a:spAutoFit/>
          </a:bodyPr>
          <a:lstStyle/>
          <a:p>
            <a:pPr algn="ctr">
              <a:lnSpc>
                <a:spcPts val="4619"/>
              </a:lnSpc>
              <a:spcBef>
                <a:spcPct val="0"/>
              </a:spcBef>
            </a:pPr>
            <a:r>
              <a:rPr lang="en-US" b="true" sz="3299">
                <a:solidFill>
                  <a:srgbClr val="000000"/>
                </a:solidFill>
                <a:latin typeface="Canva Sans Bold"/>
                <a:ea typeface="Canva Sans Bold"/>
                <a:cs typeface="Canva Sans Bold"/>
                <a:sym typeface="Canva Sans Bold"/>
              </a:rPr>
              <a:t>Test Accuracy: 96.30%</a:t>
            </a:r>
          </a:p>
        </p:txBody>
      </p:sp>
      <p:sp>
        <p:nvSpPr>
          <p:cNvPr name="TextBox 7" id="7"/>
          <p:cNvSpPr txBox="true"/>
          <p:nvPr/>
        </p:nvSpPr>
        <p:spPr>
          <a:xfrm rot="0">
            <a:off x="1028700" y="8883347"/>
            <a:ext cx="6360716" cy="1144905"/>
          </a:xfrm>
          <a:prstGeom prst="rect">
            <a:avLst/>
          </a:prstGeom>
        </p:spPr>
        <p:txBody>
          <a:bodyPr anchor="t" rtlCol="false" tIns="0" lIns="0" bIns="0" rIns="0">
            <a:spAutoFit/>
          </a:bodyPr>
          <a:lstStyle/>
          <a:p>
            <a:pPr algn="ctr">
              <a:lnSpc>
                <a:spcPts val="4620"/>
              </a:lnSpc>
              <a:spcBef>
                <a:spcPct val="0"/>
              </a:spcBef>
            </a:pPr>
            <a:r>
              <a:rPr lang="en-US" b="true" sz="3300">
                <a:solidFill>
                  <a:srgbClr val="000000"/>
                </a:solidFill>
                <a:latin typeface="Aileron Bold"/>
                <a:ea typeface="Aileron Bold"/>
                <a:cs typeface="Aileron Bold"/>
                <a:sym typeface="Aileron Bold"/>
              </a:rPr>
              <a:t>Average Validation Loss: 0.0191</a:t>
            </a:r>
          </a:p>
          <a:p>
            <a:pPr algn="ctr">
              <a:lnSpc>
                <a:spcPts val="4620"/>
              </a:lnSpc>
              <a:spcBef>
                <a:spcPct val="0"/>
              </a:spcBef>
            </a:pPr>
            <a:r>
              <a:rPr lang="en-US" b="true" sz="3300">
                <a:solidFill>
                  <a:srgbClr val="000000"/>
                </a:solidFill>
                <a:latin typeface="Aileron Bold"/>
                <a:ea typeface="Aileron Bold"/>
                <a:cs typeface="Aileron Bold"/>
                <a:sym typeface="Aileron Bold"/>
              </a:rPr>
              <a:t>Validation Accuracy: 99.42%</a:t>
            </a:r>
          </a:p>
        </p:txBody>
      </p:sp>
      <p:sp>
        <p:nvSpPr>
          <p:cNvPr name="TextBox 8" id="8"/>
          <p:cNvSpPr txBox="true"/>
          <p:nvPr/>
        </p:nvSpPr>
        <p:spPr>
          <a:xfrm rot="0">
            <a:off x="4608478" y="287149"/>
            <a:ext cx="9071044" cy="579626"/>
          </a:xfrm>
          <a:prstGeom prst="rect">
            <a:avLst/>
          </a:prstGeom>
        </p:spPr>
        <p:txBody>
          <a:bodyPr anchor="t" rtlCol="false" tIns="0" lIns="0" bIns="0" rIns="0">
            <a:spAutoFit/>
          </a:bodyPr>
          <a:lstStyle/>
          <a:p>
            <a:pPr algn="ctr">
              <a:lnSpc>
                <a:spcPts val="3955"/>
              </a:lnSpc>
            </a:pPr>
            <a:r>
              <a:rPr lang="en-US" b="true" sz="4599" spc="-367">
                <a:solidFill>
                  <a:srgbClr val="3C5B0C"/>
                </a:solidFill>
                <a:latin typeface="Poppins Bold"/>
                <a:ea typeface="Poppins Bold"/>
                <a:cs typeface="Poppins Bold"/>
                <a:sym typeface="Poppins Bold"/>
              </a:rPr>
              <a:t>Model  1 :  ResNet50 Results (Cont.)</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Freeform 2" id="2"/>
          <p:cNvSpPr/>
          <p:nvPr/>
        </p:nvSpPr>
        <p:spPr>
          <a:xfrm flipH="false" flipV="false" rot="0">
            <a:off x="4915554" y="3042948"/>
            <a:ext cx="4855156" cy="2652129"/>
          </a:xfrm>
          <a:custGeom>
            <a:avLst/>
            <a:gdLst/>
            <a:ahLst/>
            <a:cxnLst/>
            <a:rect r="r" b="b" t="t" l="l"/>
            <a:pathLst>
              <a:path h="2652129" w="4855156">
                <a:moveTo>
                  <a:pt x="0" y="0"/>
                </a:moveTo>
                <a:lnTo>
                  <a:pt x="4855156" y="0"/>
                </a:lnTo>
                <a:lnTo>
                  <a:pt x="4855156" y="2652129"/>
                </a:lnTo>
                <a:lnTo>
                  <a:pt x="0" y="2652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893063" y="3042948"/>
            <a:ext cx="2560301" cy="2560301"/>
          </a:xfrm>
          <a:custGeom>
            <a:avLst/>
            <a:gdLst/>
            <a:ahLst/>
            <a:cxnLst/>
            <a:rect r="r" b="b" t="t" l="l"/>
            <a:pathLst>
              <a:path h="2560301" w="2560301">
                <a:moveTo>
                  <a:pt x="0" y="0"/>
                </a:moveTo>
                <a:lnTo>
                  <a:pt x="2560301" y="0"/>
                </a:lnTo>
                <a:lnTo>
                  <a:pt x="2560301" y="2560301"/>
                </a:lnTo>
                <a:lnTo>
                  <a:pt x="0" y="2560301"/>
                </a:lnTo>
                <a:lnTo>
                  <a:pt x="0" y="0"/>
                </a:lnTo>
                <a:close/>
              </a:path>
            </a:pathLst>
          </a:custGeom>
          <a:blipFill>
            <a:blip r:embed="rId4"/>
            <a:stretch>
              <a:fillRect l="0" t="0" r="0" b="0"/>
            </a:stretch>
          </a:blipFill>
        </p:spPr>
      </p:sp>
      <p:sp>
        <p:nvSpPr>
          <p:cNvPr name="Freeform 4" id="4"/>
          <p:cNvSpPr/>
          <p:nvPr/>
        </p:nvSpPr>
        <p:spPr>
          <a:xfrm flipH="false" flipV="false" rot="0">
            <a:off x="10128034" y="3042948"/>
            <a:ext cx="5180128" cy="2829645"/>
          </a:xfrm>
          <a:custGeom>
            <a:avLst/>
            <a:gdLst/>
            <a:ahLst/>
            <a:cxnLst/>
            <a:rect r="r" b="b" t="t" l="l"/>
            <a:pathLst>
              <a:path h="2829645" w="5180128">
                <a:moveTo>
                  <a:pt x="0" y="0"/>
                </a:moveTo>
                <a:lnTo>
                  <a:pt x="5180127" y="0"/>
                </a:lnTo>
                <a:lnTo>
                  <a:pt x="5180127" y="2829645"/>
                </a:lnTo>
                <a:lnTo>
                  <a:pt x="0" y="28296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6016478" y="2708108"/>
            <a:ext cx="1315847" cy="3345519"/>
          </a:xfrm>
          <a:custGeom>
            <a:avLst/>
            <a:gdLst/>
            <a:ahLst/>
            <a:cxnLst/>
            <a:rect r="r" b="b" t="t" l="l"/>
            <a:pathLst>
              <a:path h="3345519" w="1315847">
                <a:moveTo>
                  <a:pt x="0" y="0"/>
                </a:moveTo>
                <a:lnTo>
                  <a:pt x="1315846" y="0"/>
                </a:lnTo>
                <a:lnTo>
                  <a:pt x="1315846" y="3345519"/>
                </a:lnTo>
                <a:lnTo>
                  <a:pt x="0" y="3345519"/>
                </a:lnTo>
                <a:lnTo>
                  <a:pt x="0" y="0"/>
                </a:lnTo>
                <a:close/>
              </a:path>
            </a:pathLst>
          </a:custGeom>
          <a:blipFill>
            <a:blip r:embed="rId5"/>
            <a:stretch>
              <a:fillRect l="0" t="0" r="0" b="0"/>
            </a:stretch>
          </a:blipFill>
        </p:spPr>
      </p:sp>
      <p:sp>
        <p:nvSpPr>
          <p:cNvPr name="TextBox 6" id="6"/>
          <p:cNvSpPr txBox="true"/>
          <p:nvPr/>
        </p:nvSpPr>
        <p:spPr>
          <a:xfrm rot="0">
            <a:off x="3173214" y="604692"/>
            <a:ext cx="11017088" cy="705141"/>
          </a:xfrm>
          <a:prstGeom prst="rect">
            <a:avLst/>
          </a:prstGeom>
        </p:spPr>
        <p:txBody>
          <a:bodyPr anchor="t" rtlCol="false" tIns="0" lIns="0" bIns="0" rIns="0">
            <a:spAutoFit/>
          </a:bodyPr>
          <a:lstStyle/>
          <a:p>
            <a:pPr algn="ctr">
              <a:lnSpc>
                <a:spcPts val="5233"/>
              </a:lnSpc>
              <a:spcBef>
                <a:spcPct val="0"/>
              </a:spcBef>
            </a:pPr>
            <a:r>
              <a:rPr lang="en-US" b="true" sz="3738">
                <a:solidFill>
                  <a:srgbClr val="FF3131"/>
                </a:solidFill>
                <a:latin typeface="Akzidenz-Grotesk Bold"/>
                <a:ea typeface="Akzidenz-Grotesk Bold"/>
                <a:cs typeface="Akzidenz-Grotesk Bold"/>
                <a:sym typeface="Akzidenz-Grotesk Bold"/>
              </a:rPr>
              <a:t>Here We Show Inputs And Predicted Outputs</a:t>
            </a:r>
          </a:p>
        </p:txBody>
      </p:sp>
      <p:sp>
        <p:nvSpPr>
          <p:cNvPr name="TextBox 7" id="7"/>
          <p:cNvSpPr txBox="true"/>
          <p:nvPr/>
        </p:nvSpPr>
        <p:spPr>
          <a:xfrm rot="0">
            <a:off x="5513326" y="2228551"/>
            <a:ext cx="2514005" cy="431798"/>
          </a:xfrm>
          <a:prstGeom prst="rect">
            <a:avLst/>
          </a:prstGeom>
        </p:spPr>
        <p:txBody>
          <a:bodyPr anchor="t" rtlCol="false" tIns="0" lIns="0" bIns="0" rIns="0">
            <a:spAutoFit/>
          </a:bodyPr>
          <a:lstStyle/>
          <a:p>
            <a:pPr algn="ctr">
              <a:lnSpc>
                <a:spcPts val="3500"/>
              </a:lnSpc>
              <a:spcBef>
                <a:spcPct val="0"/>
              </a:spcBef>
            </a:pPr>
            <a:r>
              <a:rPr lang="en-US" b="true" sz="2500">
                <a:solidFill>
                  <a:srgbClr val="1C5739"/>
                </a:solidFill>
                <a:latin typeface="Aileron Bold"/>
                <a:ea typeface="Aileron Bold"/>
                <a:cs typeface="Aileron Bold"/>
                <a:sym typeface="Aileron Bold"/>
              </a:rPr>
              <a:t>Breif Description</a:t>
            </a:r>
          </a:p>
        </p:txBody>
      </p:sp>
      <p:sp>
        <p:nvSpPr>
          <p:cNvPr name="TextBox 8" id="8"/>
          <p:cNvSpPr txBox="true"/>
          <p:nvPr/>
        </p:nvSpPr>
        <p:spPr>
          <a:xfrm rot="0">
            <a:off x="5123376" y="3678846"/>
            <a:ext cx="4439511" cy="1269454"/>
          </a:xfrm>
          <a:prstGeom prst="rect">
            <a:avLst/>
          </a:prstGeom>
        </p:spPr>
        <p:txBody>
          <a:bodyPr anchor="t" rtlCol="false" tIns="0" lIns="0" bIns="0" rIns="0">
            <a:spAutoFit/>
          </a:bodyPr>
          <a:lstStyle/>
          <a:p>
            <a:pPr algn="ctr">
              <a:lnSpc>
                <a:spcPts val="842"/>
              </a:lnSpc>
              <a:spcBef>
                <a:spcPct val="0"/>
              </a:spcBef>
            </a:pPr>
            <a:r>
              <a:rPr lang="en-US" b="true" sz="601">
                <a:solidFill>
                  <a:srgbClr val="000000"/>
                </a:solidFill>
                <a:latin typeface="Aileron Bold"/>
                <a:ea typeface="Aileron Bold"/>
                <a:cs typeface="Aileron Bold"/>
                <a:sym typeface="Aileron Bold"/>
              </a:rPr>
              <a:t>Leaf scorch symptoms are very similar to the early stages of common (Mycosphaerella) leaf spot, with irregular dark purple spots being scattered over the upper leaf surface. As the spots enlarge, they begin to look like drops of tar, and are actually the accumulations of black fruiting bodies (acervuli) of the fungus. The centers of the sp</a:t>
            </a:r>
            <a:r>
              <a:rPr lang="en-US" b="true" sz="601">
                <a:solidFill>
                  <a:srgbClr val="000000"/>
                </a:solidFill>
                <a:latin typeface="Aileron Bold"/>
                <a:ea typeface="Aileron Bold"/>
                <a:cs typeface="Aileron Bold"/>
                <a:sym typeface="Aileron Bold"/>
              </a:rPr>
              <a:t>ots remain purple (in Mycosphaerella leaf spot they are white) and there is no well-defined lesion border. In heavy infections, these regions coalesce and the tissue between the lesions often takes on a purplish to bright red color that is dependent on cultivar, temperature, or other factors. The leaves eventually turn brown, dry up, and curl at the margins giving the leaf a scorched appearance. Examination of the acervuli and conidial morphology can help to distinguish between leaf spot and leaf scorch at this advanced stage of disease. On the upper leaf surfaces of leaf scorch lesions, the acervuli are dark with glistening spore masses and dark apothecia. Petiole lesions are elongate, sunken, with a purplish to brown color and can kill the leaf by girdling the petiole. Runners, fruit stalks, fruit and caps can also become infected. Plants may become weakened and the number and vigor of crowns reduced. Infection predisposes the plants to winter and drought stress. In severe infestations, flowers and fruit may die.</a:t>
            </a:r>
          </a:p>
        </p:txBody>
      </p:sp>
      <p:sp>
        <p:nvSpPr>
          <p:cNvPr name="TextBox 9" id="9"/>
          <p:cNvSpPr txBox="true"/>
          <p:nvPr/>
        </p:nvSpPr>
        <p:spPr>
          <a:xfrm rot="0">
            <a:off x="851366" y="2228551"/>
            <a:ext cx="4272011" cy="431798"/>
          </a:xfrm>
          <a:prstGeom prst="rect">
            <a:avLst/>
          </a:prstGeom>
        </p:spPr>
        <p:txBody>
          <a:bodyPr anchor="t" rtlCol="false" tIns="0" lIns="0" bIns="0" rIns="0">
            <a:spAutoFit/>
          </a:bodyPr>
          <a:lstStyle/>
          <a:p>
            <a:pPr algn="ctr">
              <a:lnSpc>
                <a:spcPts val="3500"/>
              </a:lnSpc>
              <a:spcBef>
                <a:spcPct val="0"/>
              </a:spcBef>
            </a:pPr>
            <a:r>
              <a:rPr lang="en-US" b="true" sz="2500">
                <a:solidFill>
                  <a:srgbClr val="2C4A24"/>
                </a:solidFill>
                <a:latin typeface="Aileron Bold"/>
                <a:ea typeface="Aileron Bold"/>
                <a:cs typeface="Aileron Bold"/>
                <a:sym typeface="Aileron Bold"/>
              </a:rPr>
              <a:t>St</a:t>
            </a:r>
            <a:r>
              <a:rPr lang="en-US" b="true" sz="2500">
                <a:solidFill>
                  <a:srgbClr val="2C4A24"/>
                </a:solidFill>
                <a:latin typeface="Aileron Bold"/>
                <a:ea typeface="Aileron Bold"/>
                <a:cs typeface="Aileron Bold"/>
                <a:sym typeface="Aileron Bold"/>
              </a:rPr>
              <a:t>rawberry Leaf scorch</a:t>
            </a:r>
          </a:p>
        </p:txBody>
      </p:sp>
      <p:sp>
        <p:nvSpPr>
          <p:cNvPr name="TextBox 10" id="10"/>
          <p:cNvSpPr txBox="true"/>
          <p:nvPr/>
        </p:nvSpPr>
        <p:spPr>
          <a:xfrm rot="0">
            <a:off x="9084606" y="2112275"/>
            <a:ext cx="6369897" cy="1134516"/>
          </a:xfrm>
          <a:prstGeom prst="rect">
            <a:avLst/>
          </a:prstGeom>
        </p:spPr>
        <p:txBody>
          <a:bodyPr anchor="t" rtlCol="false" tIns="0" lIns="0" bIns="0" rIns="0">
            <a:spAutoFit/>
          </a:bodyPr>
          <a:lstStyle/>
          <a:p>
            <a:pPr algn="ctr">
              <a:lnSpc>
                <a:spcPts val="3014"/>
              </a:lnSpc>
              <a:spcBef>
                <a:spcPct val="0"/>
              </a:spcBef>
            </a:pPr>
            <a:r>
              <a:rPr lang="en-US" b="true" sz="2153">
                <a:solidFill>
                  <a:srgbClr val="1C5739"/>
                </a:solidFill>
                <a:latin typeface="Aileron Bold"/>
                <a:ea typeface="Aileron Bold"/>
                <a:cs typeface="Aileron Bold"/>
                <a:sym typeface="Aileron Bold"/>
              </a:rPr>
              <a:t>P</a:t>
            </a:r>
            <a:r>
              <a:rPr lang="en-US" b="true" sz="2153">
                <a:solidFill>
                  <a:srgbClr val="1C5739"/>
                </a:solidFill>
                <a:latin typeface="Aileron Bold"/>
                <a:ea typeface="Aileron Bold"/>
                <a:cs typeface="Aileron Bold"/>
                <a:sym typeface="Aileron Bold"/>
              </a:rPr>
              <a:t>revent This plant disease </a:t>
            </a:r>
          </a:p>
          <a:p>
            <a:pPr algn="ctr">
              <a:lnSpc>
                <a:spcPts val="3014"/>
              </a:lnSpc>
              <a:spcBef>
                <a:spcPct val="0"/>
              </a:spcBef>
            </a:pPr>
            <a:r>
              <a:rPr lang="en-US" b="true" sz="2153">
                <a:solidFill>
                  <a:srgbClr val="1C5739"/>
                </a:solidFill>
                <a:latin typeface="Aileron Bold"/>
                <a:ea typeface="Aileron Bold"/>
                <a:cs typeface="Aileron Bold"/>
                <a:sym typeface="Aileron Bold"/>
              </a:rPr>
              <a:t>by follow below steps</a:t>
            </a:r>
          </a:p>
          <a:p>
            <a:pPr algn="ctr">
              <a:lnSpc>
                <a:spcPts val="3014"/>
              </a:lnSpc>
              <a:spcBef>
                <a:spcPct val="0"/>
              </a:spcBef>
            </a:pPr>
          </a:p>
        </p:txBody>
      </p:sp>
      <p:sp>
        <p:nvSpPr>
          <p:cNvPr name="TextBox 11" id="11"/>
          <p:cNvSpPr txBox="true"/>
          <p:nvPr/>
        </p:nvSpPr>
        <p:spPr>
          <a:xfrm rot="0">
            <a:off x="10440756" y="3882616"/>
            <a:ext cx="4554684" cy="861916"/>
          </a:xfrm>
          <a:prstGeom prst="rect">
            <a:avLst/>
          </a:prstGeom>
        </p:spPr>
        <p:txBody>
          <a:bodyPr anchor="t" rtlCol="false" tIns="0" lIns="0" bIns="0" rIns="0">
            <a:spAutoFit/>
          </a:bodyPr>
          <a:lstStyle/>
          <a:p>
            <a:pPr algn="ctr">
              <a:lnSpc>
                <a:spcPts val="982"/>
              </a:lnSpc>
              <a:spcBef>
                <a:spcPct val="0"/>
              </a:spcBef>
            </a:pPr>
            <a:r>
              <a:rPr lang="en-US" b="true" sz="701">
                <a:solidFill>
                  <a:srgbClr val="000000"/>
                </a:solidFill>
                <a:latin typeface="Aileron Bold"/>
                <a:ea typeface="Aileron Bold"/>
                <a:cs typeface="Aileron Bold"/>
                <a:sym typeface="Aileron Bold"/>
              </a:rPr>
              <a:t>"While leaf scorch on strawberry plants can be frustrating, there are some strategies which home gardeners may employ to help prevent its spread in the garden. The primary means of strawberry leaf scorch control should always be prevention. Since this fungal pathogen overwinters on the fallen leaves of infected plants, proper garden sanitation is key. This includes the removal of infected garden debris from the strawberry patch, as well as the frequent establishment of new strawberry transplants. The creation of new plantings and strawberry patches is key to maintaining a consistent strawberry harvest, as older plants are more likely to show signs of severe infection.",</a:t>
            </a:r>
          </a:p>
        </p:txBody>
      </p:sp>
      <p:sp>
        <p:nvSpPr>
          <p:cNvPr name="TextBox 12" id="12"/>
          <p:cNvSpPr txBox="true"/>
          <p:nvPr/>
        </p:nvSpPr>
        <p:spPr>
          <a:xfrm rot="0">
            <a:off x="15523313" y="2041227"/>
            <a:ext cx="2156127" cy="431798"/>
          </a:xfrm>
          <a:prstGeom prst="rect">
            <a:avLst/>
          </a:prstGeom>
        </p:spPr>
        <p:txBody>
          <a:bodyPr anchor="t" rtlCol="false" tIns="0" lIns="0" bIns="0" rIns="0">
            <a:spAutoFit/>
          </a:bodyPr>
          <a:lstStyle/>
          <a:p>
            <a:pPr algn="ctr">
              <a:lnSpc>
                <a:spcPts val="3500"/>
              </a:lnSpc>
              <a:spcBef>
                <a:spcPct val="0"/>
              </a:spcBef>
            </a:pPr>
            <a:r>
              <a:rPr lang="en-US" b="true" sz="2500">
                <a:solidFill>
                  <a:srgbClr val="1C5739"/>
                </a:solidFill>
                <a:latin typeface="Aileron Bold"/>
                <a:ea typeface="Aileron Bold"/>
                <a:cs typeface="Aileron Bold"/>
                <a:sym typeface="Aileron Bold"/>
              </a:rPr>
              <a:t>Supplements : </a:t>
            </a:r>
          </a:p>
        </p:txBody>
      </p:sp>
      <p:sp>
        <p:nvSpPr>
          <p:cNvPr name="TextBox 13" id="13"/>
          <p:cNvSpPr txBox="true"/>
          <p:nvPr/>
        </p:nvSpPr>
        <p:spPr>
          <a:xfrm rot="0">
            <a:off x="12918382" y="6596552"/>
            <a:ext cx="5733519" cy="505623"/>
          </a:xfrm>
          <a:prstGeom prst="rect">
            <a:avLst/>
          </a:prstGeom>
        </p:spPr>
        <p:txBody>
          <a:bodyPr anchor="t" rtlCol="false" tIns="0" lIns="0" bIns="0" rIns="0">
            <a:spAutoFit/>
          </a:bodyPr>
          <a:lstStyle/>
          <a:p>
            <a:pPr algn="ctr">
              <a:lnSpc>
                <a:spcPts val="2056"/>
              </a:lnSpc>
              <a:spcBef>
                <a:spcPct val="0"/>
              </a:spcBef>
            </a:pPr>
            <a:r>
              <a:rPr lang="en-US" b="true" sz="1468">
                <a:solidFill>
                  <a:srgbClr val="000000"/>
                </a:solidFill>
                <a:latin typeface="Aileron Bold"/>
                <a:ea typeface="Aileron Bold"/>
                <a:cs typeface="Aileron Bold"/>
                <a:sym typeface="Aileron Bold"/>
              </a:rPr>
              <a:t>SWISS GREEN ORGANIC PLANT GROWTH PROMOTER STRAWBERRY Fertilizer</a:t>
            </a:r>
          </a:p>
        </p:txBody>
      </p:sp>
      <p:sp>
        <p:nvSpPr>
          <p:cNvPr name="TextBox 14" id="14"/>
          <p:cNvSpPr txBox="true"/>
          <p:nvPr/>
        </p:nvSpPr>
        <p:spPr>
          <a:xfrm rot="0">
            <a:off x="3970417" y="8358038"/>
            <a:ext cx="965895" cy="523874"/>
          </a:xfrm>
          <a:prstGeom prst="rect">
            <a:avLst/>
          </a:prstGeom>
        </p:spPr>
        <p:txBody>
          <a:bodyPr anchor="t" rtlCol="false" tIns="0" lIns="0" bIns="0" rIns="0">
            <a:spAutoFit/>
          </a:bodyPr>
          <a:lstStyle/>
          <a:p>
            <a:pPr algn="ctr">
              <a:lnSpc>
                <a:spcPts val="4200"/>
              </a:lnSpc>
              <a:spcBef>
                <a:spcPct val="0"/>
              </a:spcBef>
            </a:pPr>
            <a:r>
              <a:rPr lang="en-US" b="true" sz="3000">
                <a:solidFill>
                  <a:srgbClr val="000000"/>
                </a:solidFill>
                <a:latin typeface="Aileron Bold"/>
                <a:ea typeface="Aileron Bold"/>
                <a:cs typeface="Aileron Bold"/>
                <a:sym typeface="Aileron Bold"/>
              </a:rPr>
              <a:t>Input</a:t>
            </a:r>
          </a:p>
        </p:txBody>
      </p:sp>
      <p:sp>
        <p:nvSpPr>
          <p:cNvPr name="Freeform 15" id="15"/>
          <p:cNvSpPr/>
          <p:nvPr/>
        </p:nvSpPr>
        <p:spPr>
          <a:xfrm flipH="false" flipV="false" rot="0">
            <a:off x="5558916" y="7483176"/>
            <a:ext cx="2422824" cy="2422824"/>
          </a:xfrm>
          <a:custGeom>
            <a:avLst/>
            <a:gdLst/>
            <a:ahLst/>
            <a:cxnLst/>
            <a:rect r="r" b="b" t="t" l="l"/>
            <a:pathLst>
              <a:path h="2422824" w="2422824">
                <a:moveTo>
                  <a:pt x="0" y="0"/>
                </a:moveTo>
                <a:lnTo>
                  <a:pt x="2422825" y="0"/>
                </a:lnTo>
                <a:lnTo>
                  <a:pt x="2422825" y="2422824"/>
                </a:lnTo>
                <a:lnTo>
                  <a:pt x="0" y="2422824"/>
                </a:lnTo>
                <a:lnTo>
                  <a:pt x="0" y="0"/>
                </a:lnTo>
                <a:close/>
              </a:path>
            </a:pathLst>
          </a:custGeom>
          <a:blipFill>
            <a:blip r:embed="rId6"/>
            <a:stretch>
              <a:fillRect l="0" t="0" r="0" b="0"/>
            </a:stretch>
          </a:blipFill>
        </p:spPr>
      </p:sp>
      <p:sp>
        <p:nvSpPr>
          <p:cNvPr name="TextBox 16" id="16"/>
          <p:cNvSpPr txBox="true"/>
          <p:nvPr/>
        </p:nvSpPr>
        <p:spPr>
          <a:xfrm rot="0">
            <a:off x="8692781" y="9382126"/>
            <a:ext cx="1435253" cy="523874"/>
          </a:xfrm>
          <a:prstGeom prst="rect">
            <a:avLst/>
          </a:prstGeom>
        </p:spPr>
        <p:txBody>
          <a:bodyPr anchor="t" rtlCol="false" tIns="0" lIns="0" bIns="0" rIns="0">
            <a:spAutoFit/>
          </a:bodyPr>
          <a:lstStyle/>
          <a:p>
            <a:pPr algn="ctr">
              <a:lnSpc>
                <a:spcPts val="4200"/>
              </a:lnSpc>
              <a:spcBef>
                <a:spcPct val="0"/>
              </a:spcBef>
            </a:pPr>
            <a:r>
              <a:rPr lang="en-US" b="true" sz="3000">
                <a:solidFill>
                  <a:srgbClr val="000000"/>
                </a:solidFill>
                <a:latin typeface="Aileron Bold"/>
                <a:ea typeface="Aileron Bold"/>
                <a:cs typeface="Aileron Bold"/>
                <a:sym typeface="Aileron Bold"/>
              </a:rPr>
              <a:t>invalid </a:t>
            </a:r>
          </a:p>
        </p:txBody>
      </p:sp>
      <p:sp>
        <p:nvSpPr>
          <p:cNvPr name="TextBox 17" id="17"/>
          <p:cNvSpPr txBox="true"/>
          <p:nvPr/>
        </p:nvSpPr>
        <p:spPr>
          <a:xfrm rot="0">
            <a:off x="115451" y="8450114"/>
            <a:ext cx="3057763" cy="431798"/>
          </a:xfrm>
          <a:prstGeom prst="rect">
            <a:avLst/>
          </a:prstGeom>
        </p:spPr>
        <p:txBody>
          <a:bodyPr anchor="t" rtlCol="false" tIns="0" lIns="0" bIns="0" rIns="0">
            <a:spAutoFit/>
          </a:bodyPr>
          <a:lstStyle/>
          <a:p>
            <a:pPr algn="ctr">
              <a:lnSpc>
                <a:spcPts val="3500"/>
              </a:lnSpc>
              <a:spcBef>
                <a:spcPct val="0"/>
              </a:spcBef>
            </a:pPr>
            <a:r>
              <a:rPr lang="en-US" b="true" sz="2500">
                <a:solidFill>
                  <a:srgbClr val="000000"/>
                </a:solidFill>
                <a:latin typeface="Aileron Bold"/>
                <a:ea typeface="Aileron Bold"/>
                <a:cs typeface="Aileron Bold"/>
                <a:sym typeface="Aileron Bold"/>
              </a:rPr>
              <a:t>To Check The Model</a:t>
            </a:r>
          </a:p>
        </p:txBody>
      </p:sp>
      <p:sp>
        <p:nvSpPr>
          <p:cNvPr name="TextBox 18" id="18"/>
          <p:cNvSpPr txBox="true"/>
          <p:nvPr/>
        </p:nvSpPr>
        <p:spPr>
          <a:xfrm rot="0">
            <a:off x="8692781" y="8618388"/>
            <a:ext cx="1150858" cy="450848"/>
          </a:xfrm>
          <a:prstGeom prst="rect">
            <a:avLst/>
          </a:prstGeom>
        </p:spPr>
        <p:txBody>
          <a:bodyPr anchor="t" rtlCol="false" tIns="0" lIns="0" bIns="0" rIns="0">
            <a:spAutoFit/>
          </a:bodyPr>
          <a:lstStyle/>
          <a:p>
            <a:pPr algn="ctr">
              <a:lnSpc>
                <a:spcPts val="3500"/>
              </a:lnSpc>
              <a:spcBef>
                <a:spcPct val="0"/>
              </a:spcBef>
            </a:pPr>
            <a:r>
              <a:rPr lang="en-US" b="true" sz="2500">
                <a:solidFill>
                  <a:srgbClr val="000000"/>
                </a:solidFill>
                <a:latin typeface="Poppins Bold"/>
                <a:ea typeface="Poppins Bold"/>
                <a:cs typeface="Poppins Bold"/>
                <a:sym typeface="Poppins Bold"/>
              </a:rPr>
              <a:t>Output</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TextBox 2" id="2"/>
          <p:cNvSpPr txBox="true"/>
          <p:nvPr/>
        </p:nvSpPr>
        <p:spPr>
          <a:xfrm rot="0">
            <a:off x="290449" y="6744712"/>
            <a:ext cx="10834772" cy="2834125"/>
          </a:xfrm>
          <a:prstGeom prst="rect">
            <a:avLst/>
          </a:prstGeom>
        </p:spPr>
        <p:txBody>
          <a:bodyPr anchor="t" rtlCol="false" tIns="0" lIns="0" bIns="0" rIns="0">
            <a:spAutoFit/>
          </a:bodyPr>
          <a:lstStyle/>
          <a:p>
            <a:pPr algn="l" marL="530464" indent="-265232" lvl="1">
              <a:lnSpc>
                <a:spcPts val="3194"/>
              </a:lnSpc>
              <a:buFont typeface="Arial"/>
              <a:buChar char="•"/>
            </a:pPr>
            <a:r>
              <a:rPr lang="en-US" b="true" sz="2456">
                <a:solidFill>
                  <a:srgbClr val="DC2221"/>
                </a:solidFill>
                <a:latin typeface="Poppins Bold"/>
                <a:ea typeface="Poppins Bold"/>
                <a:cs typeface="Poppins Bold"/>
                <a:sym typeface="Poppins Bold"/>
              </a:rPr>
              <a:t>Algorithm: </a:t>
            </a:r>
            <a:r>
              <a:rPr lang="en-US" b="true" sz="2456">
                <a:solidFill>
                  <a:srgbClr val="000000"/>
                </a:solidFill>
                <a:latin typeface="Poppins Bold"/>
                <a:ea typeface="Poppins Bold"/>
                <a:cs typeface="Poppins Bold"/>
                <a:sym typeface="Poppins Bold"/>
              </a:rPr>
              <a:t>Random Forest (Ensemble Machine Learning Model)</a:t>
            </a:r>
          </a:p>
          <a:p>
            <a:pPr algn="l" marL="530464" indent="-265232" lvl="1">
              <a:lnSpc>
                <a:spcPts val="3194"/>
              </a:lnSpc>
              <a:buFont typeface="Arial"/>
              <a:buChar char="•"/>
            </a:pPr>
            <a:r>
              <a:rPr lang="en-US" b="true" sz="2456">
                <a:solidFill>
                  <a:srgbClr val="000000"/>
                </a:solidFill>
                <a:latin typeface="Poppins Bold"/>
                <a:ea typeface="Poppins Bold"/>
                <a:cs typeface="Poppins Bold"/>
                <a:sym typeface="Poppins Bold"/>
              </a:rPr>
              <a:t>used Gradsearchcv To get best parameters</a:t>
            </a:r>
          </a:p>
          <a:p>
            <a:pPr algn="l" marL="530464" indent="-265232" lvl="1">
              <a:lnSpc>
                <a:spcPts val="3194"/>
              </a:lnSpc>
              <a:buFont typeface="Arial"/>
              <a:buChar char="•"/>
            </a:pPr>
            <a:r>
              <a:rPr lang="en-US" b="true" sz="2456">
                <a:solidFill>
                  <a:srgbClr val="DC2221"/>
                </a:solidFill>
                <a:latin typeface="Poppins Bold"/>
                <a:ea typeface="Poppins Bold"/>
                <a:cs typeface="Poppins Bold"/>
                <a:sym typeface="Poppins Bold"/>
              </a:rPr>
              <a:t>Why Used:</a:t>
            </a:r>
          </a:p>
          <a:p>
            <a:pPr algn="l" marL="1060928" indent="-353643" lvl="2">
              <a:lnSpc>
                <a:spcPts val="3194"/>
              </a:lnSpc>
              <a:buFont typeface="Arial"/>
              <a:buChar char="⚬"/>
            </a:pPr>
            <a:r>
              <a:rPr lang="en-US" b="true" sz="2456">
                <a:solidFill>
                  <a:srgbClr val="000000"/>
                </a:solidFill>
                <a:latin typeface="Poppins Bold"/>
                <a:ea typeface="Poppins Bold"/>
                <a:cs typeface="Poppins Bold"/>
                <a:sym typeface="Poppins Bold"/>
              </a:rPr>
              <a:t>High prediction accuracy</a:t>
            </a:r>
          </a:p>
          <a:p>
            <a:pPr algn="l" marL="1060928" indent="-353643" lvl="2">
              <a:lnSpc>
                <a:spcPts val="3194"/>
              </a:lnSpc>
              <a:buFont typeface="Arial"/>
              <a:buChar char="⚬"/>
            </a:pPr>
            <a:r>
              <a:rPr lang="en-US" b="true" sz="2456">
                <a:solidFill>
                  <a:srgbClr val="000000"/>
                </a:solidFill>
                <a:latin typeface="Poppins Bold"/>
                <a:ea typeface="Poppins Bold"/>
                <a:cs typeface="Poppins Bold"/>
                <a:sym typeface="Poppins Bold"/>
              </a:rPr>
              <a:t>Handles complex and varied environmental data</a:t>
            </a:r>
          </a:p>
          <a:p>
            <a:pPr algn="l" marL="1060928" indent="-353643" lvl="2">
              <a:lnSpc>
                <a:spcPts val="3194"/>
              </a:lnSpc>
              <a:buFont typeface="Arial"/>
              <a:buChar char="⚬"/>
            </a:pPr>
            <a:r>
              <a:rPr lang="en-US" b="true" sz="2456">
                <a:solidFill>
                  <a:srgbClr val="000000"/>
                </a:solidFill>
                <a:latin typeface="Poppins Bold"/>
                <a:ea typeface="Poppins Bold"/>
                <a:cs typeface="Poppins Bold"/>
                <a:sym typeface="Poppins Bold"/>
              </a:rPr>
              <a:t>Robust under different farming conditions</a:t>
            </a:r>
          </a:p>
          <a:p>
            <a:pPr algn="l">
              <a:lnSpc>
                <a:spcPts val="3194"/>
              </a:lnSpc>
              <a:spcBef>
                <a:spcPct val="0"/>
              </a:spcBef>
            </a:pPr>
          </a:p>
        </p:txBody>
      </p:sp>
      <p:grpSp>
        <p:nvGrpSpPr>
          <p:cNvPr name="Group 3" id="3"/>
          <p:cNvGrpSpPr/>
          <p:nvPr/>
        </p:nvGrpSpPr>
        <p:grpSpPr>
          <a:xfrm rot="0">
            <a:off x="720089" y="10156943"/>
            <a:ext cx="11024425" cy="130057"/>
            <a:chOff x="0" y="0"/>
            <a:chExt cx="2903552" cy="34254"/>
          </a:xfrm>
        </p:grpSpPr>
        <p:sp>
          <p:nvSpPr>
            <p:cNvPr name="Freeform 4" id="4"/>
            <p:cNvSpPr/>
            <p:nvPr/>
          </p:nvSpPr>
          <p:spPr>
            <a:xfrm flipH="false" flipV="false" rot="0">
              <a:off x="0" y="0"/>
              <a:ext cx="2903552" cy="34254"/>
            </a:xfrm>
            <a:custGeom>
              <a:avLst/>
              <a:gdLst/>
              <a:ahLst/>
              <a:cxnLst/>
              <a:rect r="r" b="b" t="t" l="l"/>
              <a:pathLst>
                <a:path h="34254" w="2903552">
                  <a:moveTo>
                    <a:pt x="0" y="0"/>
                  </a:moveTo>
                  <a:lnTo>
                    <a:pt x="2903552" y="0"/>
                  </a:lnTo>
                  <a:lnTo>
                    <a:pt x="2903552" y="34254"/>
                  </a:lnTo>
                  <a:lnTo>
                    <a:pt x="0" y="34254"/>
                  </a:lnTo>
                  <a:close/>
                </a:path>
              </a:pathLst>
            </a:custGeom>
            <a:solidFill>
              <a:srgbClr val="F5F8EE"/>
            </a:solidFill>
            <a:ln cap="sq">
              <a:noFill/>
              <a:prstDash val="solid"/>
              <a:miter/>
            </a:ln>
          </p:spPr>
        </p:sp>
        <p:sp>
          <p:nvSpPr>
            <p:cNvPr name="TextBox 5" id="5"/>
            <p:cNvSpPr txBox="true"/>
            <p:nvPr/>
          </p:nvSpPr>
          <p:spPr>
            <a:xfrm>
              <a:off x="0" y="-57150"/>
              <a:ext cx="2903552" cy="91404"/>
            </a:xfrm>
            <a:prstGeom prst="rect">
              <a:avLst/>
            </a:prstGeom>
          </p:spPr>
          <p:txBody>
            <a:bodyPr anchor="ctr" rtlCol="false" tIns="50800" lIns="50800" bIns="50800" rIns="50800"/>
            <a:lstStyle/>
            <a:p>
              <a:pPr algn="ctr" marL="0" indent="0" lvl="0">
                <a:lnSpc>
                  <a:spcPts val="3500"/>
                </a:lnSpc>
                <a:spcBef>
                  <a:spcPct val="0"/>
                </a:spcBef>
              </a:pPr>
            </a:p>
          </p:txBody>
        </p:sp>
      </p:grpSp>
      <p:sp>
        <p:nvSpPr>
          <p:cNvPr name="TextBox 6" id="6"/>
          <p:cNvSpPr txBox="true"/>
          <p:nvPr/>
        </p:nvSpPr>
        <p:spPr>
          <a:xfrm rot="0">
            <a:off x="-1157401" y="325237"/>
            <a:ext cx="14779407" cy="668977"/>
          </a:xfrm>
          <a:prstGeom prst="rect">
            <a:avLst/>
          </a:prstGeom>
        </p:spPr>
        <p:txBody>
          <a:bodyPr anchor="t" rtlCol="false" tIns="0" lIns="0" bIns="0" rIns="0">
            <a:spAutoFit/>
          </a:bodyPr>
          <a:lstStyle/>
          <a:p>
            <a:pPr algn="ctr">
              <a:lnSpc>
                <a:spcPts val="5263"/>
              </a:lnSpc>
              <a:spcBef>
                <a:spcPct val="0"/>
              </a:spcBef>
            </a:pPr>
            <a:r>
              <a:rPr lang="en-US" b="true" sz="3759">
                <a:solidFill>
                  <a:srgbClr val="3E602F"/>
                </a:solidFill>
                <a:latin typeface="Poppins Bold"/>
                <a:ea typeface="Poppins Bold"/>
                <a:cs typeface="Poppins Bold"/>
                <a:sym typeface="Poppins Bold"/>
              </a:rPr>
              <a:t>Feature 2</a:t>
            </a:r>
            <a:r>
              <a:rPr lang="en-US" b="true" sz="3759">
                <a:solidFill>
                  <a:srgbClr val="3E602F"/>
                </a:solidFill>
                <a:latin typeface="Poppins Bold"/>
                <a:ea typeface="Poppins Bold"/>
                <a:cs typeface="Poppins Bold"/>
                <a:sym typeface="Poppins Bold"/>
              </a:rPr>
              <a:t> : (Crop Recommendation)</a:t>
            </a:r>
          </a:p>
        </p:txBody>
      </p:sp>
      <p:sp>
        <p:nvSpPr>
          <p:cNvPr name="Freeform 7" id="7"/>
          <p:cNvSpPr/>
          <p:nvPr/>
        </p:nvSpPr>
        <p:spPr>
          <a:xfrm flipH="false" flipV="false" rot="0">
            <a:off x="12651970" y="-146368"/>
            <a:ext cx="5636030" cy="10461308"/>
          </a:xfrm>
          <a:custGeom>
            <a:avLst/>
            <a:gdLst/>
            <a:ahLst/>
            <a:cxnLst/>
            <a:rect r="r" b="b" t="t" l="l"/>
            <a:pathLst>
              <a:path h="10461308" w="5636030">
                <a:moveTo>
                  <a:pt x="0" y="0"/>
                </a:moveTo>
                <a:lnTo>
                  <a:pt x="5636030" y="0"/>
                </a:lnTo>
                <a:lnTo>
                  <a:pt x="5636030" y="10461308"/>
                </a:lnTo>
                <a:lnTo>
                  <a:pt x="0" y="10461308"/>
                </a:lnTo>
                <a:lnTo>
                  <a:pt x="0" y="0"/>
                </a:lnTo>
                <a:close/>
              </a:path>
            </a:pathLst>
          </a:custGeom>
          <a:blipFill>
            <a:blip r:embed="rId2"/>
            <a:stretch>
              <a:fillRect l="0" t="0" r="0" b="0"/>
            </a:stretch>
          </a:blipFill>
        </p:spPr>
      </p:sp>
      <p:sp>
        <p:nvSpPr>
          <p:cNvPr name="TextBox 8" id="8"/>
          <p:cNvSpPr txBox="true"/>
          <p:nvPr/>
        </p:nvSpPr>
        <p:spPr>
          <a:xfrm rot="0">
            <a:off x="290449" y="1232339"/>
            <a:ext cx="11172334" cy="5699125"/>
          </a:xfrm>
          <a:prstGeom prst="rect">
            <a:avLst/>
          </a:prstGeom>
        </p:spPr>
        <p:txBody>
          <a:bodyPr anchor="t" rtlCol="false" tIns="0" lIns="0" bIns="0" rIns="0">
            <a:spAutoFit/>
          </a:bodyPr>
          <a:lstStyle/>
          <a:p>
            <a:pPr algn="l">
              <a:lnSpc>
                <a:spcPts val="3499"/>
              </a:lnSpc>
            </a:pPr>
          </a:p>
          <a:p>
            <a:pPr algn="l">
              <a:lnSpc>
                <a:spcPts val="3499"/>
              </a:lnSpc>
            </a:pPr>
            <a:r>
              <a:rPr lang="en-US" sz="2499" b="true">
                <a:solidFill>
                  <a:srgbClr val="FF3131"/>
                </a:solidFill>
                <a:latin typeface="Poppins Bold"/>
                <a:ea typeface="Poppins Bold"/>
                <a:cs typeface="Poppins Bold"/>
                <a:sym typeface="Poppins Bold"/>
              </a:rPr>
              <a:t>📊 Dataset Overview</a:t>
            </a: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Name: Crop Recommendation Dataset</a:t>
            </a: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Size: 2,200 instances (1540 train,594 val,66test)</a:t>
            </a: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Features (7 total):</a:t>
            </a:r>
          </a:p>
          <a:p>
            <a:pPr algn="l" marL="1079499" indent="-359833" lvl="2">
              <a:lnSpc>
                <a:spcPts val="3499"/>
              </a:lnSpc>
              <a:buFont typeface="Arial"/>
              <a:buChar char="⚬"/>
            </a:pPr>
            <a:r>
              <a:rPr lang="en-US" b="true" sz="2499">
                <a:solidFill>
                  <a:srgbClr val="000000"/>
                </a:solidFill>
                <a:latin typeface="Poppins Bold"/>
                <a:ea typeface="Poppins Bold"/>
                <a:cs typeface="Poppins Bold"/>
                <a:sym typeface="Poppins Bold"/>
              </a:rPr>
              <a:t>Soil nutrients: Nitrogen (N), Phosphorus (P), Potassium (K) [kg/ha]</a:t>
            </a:r>
          </a:p>
          <a:p>
            <a:pPr algn="l" marL="1079499" indent="-359833" lvl="2">
              <a:lnSpc>
                <a:spcPts val="3499"/>
              </a:lnSpc>
              <a:buFont typeface="Arial"/>
              <a:buChar char="⚬"/>
            </a:pPr>
            <a:r>
              <a:rPr lang="en-US" b="true" sz="2499">
                <a:solidFill>
                  <a:srgbClr val="000000"/>
                </a:solidFill>
                <a:latin typeface="Poppins Bold"/>
                <a:ea typeface="Poppins Bold"/>
                <a:cs typeface="Poppins Bold"/>
                <a:sym typeface="Poppins Bold"/>
              </a:rPr>
              <a:t>Climate factors: Temperature (°C), Humidity (%), Rainfall (mm)</a:t>
            </a:r>
          </a:p>
          <a:p>
            <a:pPr algn="l" marL="1079499" indent="-359833" lvl="2">
              <a:lnSpc>
                <a:spcPts val="3499"/>
              </a:lnSpc>
              <a:buFont typeface="Arial"/>
              <a:buChar char="⚬"/>
            </a:pPr>
            <a:r>
              <a:rPr lang="en-US" b="true" sz="2499">
                <a:solidFill>
                  <a:srgbClr val="000000"/>
                </a:solidFill>
                <a:latin typeface="Poppins Bold"/>
                <a:ea typeface="Poppins Bold"/>
                <a:cs typeface="Poppins Bold"/>
                <a:sym typeface="Poppins Bold"/>
              </a:rPr>
              <a:t>Soil pH</a:t>
            </a: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Target: Multi-class classification (e.g., rice, maize, cotton, etc.)</a:t>
            </a:r>
          </a:p>
          <a:p>
            <a:pPr algn="l" marL="539749" indent="-269875" lvl="1">
              <a:lnSpc>
                <a:spcPts val="3499"/>
              </a:lnSpc>
              <a:spcBef>
                <a:spcPct val="0"/>
              </a:spcBef>
              <a:buFont typeface="Arial"/>
              <a:buChar char="•"/>
            </a:pPr>
            <a:r>
              <a:rPr lang="en-US" b="true" sz="2499">
                <a:solidFill>
                  <a:srgbClr val="000000"/>
                </a:solidFill>
                <a:latin typeface="Poppins Bold"/>
                <a:ea typeface="Poppins Bold"/>
                <a:cs typeface="Poppins Bold"/>
                <a:sym typeface="Poppins Bold"/>
              </a:rPr>
              <a:t>Split: 70% training – 27% validation - 3% testing</a:t>
            </a:r>
          </a:p>
          <a:p>
            <a:pPr algn="l">
              <a:lnSpc>
                <a:spcPts val="3499"/>
              </a:lnSpc>
              <a:spcBef>
                <a:spcPct val="0"/>
              </a:spcBef>
            </a:pP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Freeform 2" id="2"/>
          <p:cNvSpPr/>
          <p:nvPr/>
        </p:nvSpPr>
        <p:spPr>
          <a:xfrm flipH="false" flipV="false" rot="0">
            <a:off x="1263212" y="7737076"/>
            <a:ext cx="16095460" cy="311312"/>
          </a:xfrm>
          <a:custGeom>
            <a:avLst/>
            <a:gdLst/>
            <a:ahLst/>
            <a:cxnLst/>
            <a:rect r="r" b="b" t="t" l="l"/>
            <a:pathLst>
              <a:path h="311312" w="16095460">
                <a:moveTo>
                  <a:pt x="0" y="0"/>
                </a:moveTo>
                <a:lnTo>
                  <a:pt x="16095460" y="0"/>
                </a:lnTo>
                <a:lnTo>
                  <a:pt x="16095460" y="311312"/>
                </a:lnTo>
                <a:lnTo>
                  <a:pt x="0" y="311312"/>
                </a:lnTo>
                <a:lnTo>
                  <a:pt x="0" y="0"/>
                </a:lnTo>
                <a:close/>
              </a:path>
            </a:pathLst>
          </a:custGeom>
          <a:blipFill>
            <a:blip r:embed="rId2"/>
            <a:stretch>
              <a:fillRect l="0" t="0" r="0" b="-68031"/>
            </a:stretch>
          </a:blipFill>
        </p:spPr>
      </p:sp>
      <p:sp>
        <p:nvSpPr>
          <p:cNvPr name="TextBox 3" id="3"/>
          <p:cNvSpPr txBox="true"/>
          <p:nvPr/>
        </p:nvSpPr>
        <p:spPr>
          <a:xfrm rot="0">
            <a:off x="3983165" y="796037"/>
            <a:ext cx="10655555" cy="579626"/>
          </a:xfrm>
          <a:prstGeom prst="rect">
            <a:avLst/>
          </a:prstGeom>
        </p:spPr>
        <p:txBody>
          <a:bodyPr anchor="t" rtlCol="false" tIns="0" lIns="0" bIns="0" rIns="0">
            <a:spAutoFit/>
          </a:bodyPr>
          <a:lstStyle/>
          <a:p>
            <a:pPr algn="ctr">
              <a:lnSpc>
                <a:spcPts val="3955"/>
              </a:lnSpc>
            </a:pPr>
            <a:r>
              <a:rPr lang="en-US" b="true" sz="4599" spc="-367">
                <a:solidFill>
                  <a:srgbClr val="3C5B0C"/>
                </a:solidFill>
                <a:latin typeface="Poppins Bold"/>
                <a:ea typeface="Poppins Bold"/>
                <a:cs typeface="Poppins Bold"/>
                <a:sym typeface="Poppins Bold"/>
              </a:rPr>
              <a:t>Model 2 :  Random Forest  Results</a:t>
            </a:r>
          </a:p>
        </p:txBody>
      </p:sp>
      <p:sp>
        <p:nvSpPr>
          <p:cNvPr name="TextBox 4" id="4"/>
          <p:cNvSpPr txBox="true"/>
          <p:nvPr/>
        </p:nvSpPr>
        <p:spPr>
          <a:xfrm rot="0">
            <a:off x="860746" y="2336922"/>
            <a:ext cx="8283254" cy="4324776"/>
          </a:xfrm>
          <a:prstGeom prst="rect">
            <a:avLst/>
          </a:prstGeom>
        </p:spPr>
        <p:txBody>
          <a:bodyPr anchor="t" rtlCol="false" tIns="0" lIns="0" bIns="0" rIns="0">
            <a:spAutoFit/>
          </a:bodyPr>
          <a:lstStyle/>
          <a:p>
            <a:pPr algn="l" marL="886970" indent="-443485" lvl="1">
              <a:lnSpc>
                <a:spcPts val="5751"/>
              </a:lnSpc>
              <a:buFont typeface="Arial"/>
              <a:buChar char="•"/>
            </a:pPr>
            <a:r>
              <a:rPr lang="en-US" b="true" sz="4108">
                <a:solidFill>
                  <a:srgbClr val="070404"/>
                </a:solidFill>
                <a:latin typeface="Aileron Bold"/>
                <a:ea typeface="Aileron Bold"/>
                <a:cs typeface="Aileron Bold"/>
                <a:sym typeface="Aileron Bold"/>
              </a:rPr>
              <a:t>Gradsearchcv Result:</a:t>
            </a:r>
          </a:p>
          <a:p>
            <a:pPr algn="l" marL="1773940" indent="-591313" lvl="2">
              <a:lnSpc>
                <a:spcPts val="5751"/>
              </a:lnSpc>
              <a:buFont typeface="Arial"/>
              <a:buChar char="⚬"/>
            </a:pPr>
            <a:r>
              <a:rPr lang="en-US" b="true" sz="4108">
                <a:solidFill>
                  <a:srgbClr val="070404"/>
                </a:solidFill>
                <a:latin typeface="Aileron Bold"/>
                <a:ea typeface="Aileron Bold"/>
                <a:cs typeface="Aileron Bold"/>
                <a:sym typeface="Aileron Bold"/>
              </a:rPr>
              <a:t>criterion:  entropy</a:t>
            </a:r>
          </a:p>
          <a:p>
            <a:pPr algn="l" marL="1773940" indent="-591313" lvl="2">
              <a:lnSpc>
                <a:spcPts val="5751"/>
              </a:lnSpc>
              <a:buFont typeface="Arial"/>
              <a:buChar char="⚬"/>
            </a:pPr>
            <a:r>
              <a:rPr lang="en-US" b="true" sz="4108">
                <a:solidFill>
                  <a:srgbClr val="070404"/>
                </a:solidFill>
                <a:latin typeface="Aileron Bold"/>
                <a:ea typeface="Aileron Bold"/>
                <a:cs typeface="Aileron Bold"/>
                <a:sym typeface="Aileron Bold"/>
              </a:rPr>
              <a:t>max depth : 10</a:t>
            </a:r>
          </a:p>
          <a:p>
            <a:pPr algn="l" marL="1773940" indent="-591313" lvl="2">
              <a:lnSpc>
                <a:spcPts val="5751"/>
              </a:lnSpc>
              <a:buFont typeface="Arial"/>
              <a:buChar char="⚬"/>
            </a:pPr>
            <a:r>
              <a:rPr lang="en-US" b="true" sz="4108">
                <a:solidFill>
                  <a:srgbClr val="070404"/>
                </a:solidFill>
                <a:latin typeface="Aileron Bold"/>
                <a:ea typeface="Aileron Bold"/>
                <a:cs typeface="Aileron Bold"/>
                <a:sym typeface="Aileron Bold"/>
              </a:rPr>
              <a:t>min samples  leaf: 2</a:t>
            </a:r>
          </a:p>
          <a:p>
            <a:pPr algn="l" marL="1773940" indent="-591313" lvl="2">
              <a:lnSpc>
                <a:spcPts val="5751"/>
              </a:lnSpc>
              <a:buFont typeface="Arial"/>
              <a:buChar char="⚬"/>
            </a:pPr>
            <a:r>
              <a:rPr lang="en-US" b="true" sz="4108">
                <a:solidFill>
                  <a:srgbClr val="070404"/>
                </a:solidFill>
                <a:latin typeface="Aileron Bold"/>
                <a:ea typeface="Aileron Bold"/>
                <a:cs typeface="Aileron Bold"/>
                <a:sym typeface="Aileron Bold"/>
              </a:rPr>
              <a:t>min samples split: 10</a:t>
            </a:r>
          </a:p>
          <a:p>
            <a:pPr algn="l" marL="1773940" indent="-591313" lvl="2">
              <a:lnSpc>
                <a:spcPts val="5751"/>
              </a:lnSpc>
              <a:buFont typeface="Arial"/>
              <a:buChar char="⚬"/>
            </a:pPr>
            <a:r>
              <a:rPr lang="en-US" b="true" sz="4108">
                <a:solidFill>
                  <a:srgbClr val="070404"/>
                </a:solidFill>
                <a:latin typeface="Aileron Bold"/>
                <a:ea typeface="Aileron Bold"/>
                <a:cs typeface="Aileron Bold"/>
                <a:sym typeface="Aileron Bold"/>
              </a:rPr>
              <a:t>n_estimators :200 </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Freeform 2" id="2"/>
          <p:cNvSpPr/>
          <p:nvPr/>
        </p:nvSpPr>
        <p:spPr>
          <a:xfrm flipH="false" flipV="false" rot="0">
            <a:off x="10475729" y="1889724"/>
            <a:ext cx="7201493" cy="921991"/>
          </a:xfrm>
          <a:custGeom>
            <a:avLst/>
            <a:gdLst/>
            <a:ahLst/>
            <a:cxnLst/>
            <a:rect r="r" b="b" t="t" l="l"/>
            <a:pathLst>
              <a:path h="921991" w="7201493">
                <a:moveTo>
                  <a:pt x="0" y="0"/>
                </a:moveTo>
                <a:lnTo>
                  <a:pt x="7201493" y="0"/>
                </a:lnTo>
                <a:lnTo>
                  <a:pt x="7201493" y="921991"/>
                </a:lnTo>
                <a:lnTo>
                  <a:pt x="0" y="921991"/>
                </a:lnTo>
                <a:lnTo>
                  <a:pt x="0" y="0"/>
                </a:lnTo>
                <a:close/>
              </a:path>
            </a:pathLst>
          </a:custGeom>
          <a:blipFill>
            <a:blip r:embed="rId2"/>
            <a:stretch>
              <a:fillRect l="0" t="0" r="0" b="0"/>
            </a:stretch>
          </a:blipFill>
        </p:spPr>
      </p:sp>
      <p:sp>
        <p:nvSpPr>
          <p:cNvPr name="Freeform 3" id="3"/>
          <p:cNvSpPr/>
          <p:nvPr/>
        </p:nvSpPr>
        <p:spPr>
          <a:xfrm flipH="false" flipV="false" rot="0">
            <a:off x="10475729" y="3216931"/>
            <a:ext cx="6872143" cy="5852059"/>
          </a:xfrm>
          <a:custGeom>
            <a:avLst/>
            <a:gdLst/>
            <a:ahLst/>
            <a:cxnLst/>
            <a:rect r="r" b="b" t="t" l="l"/>
            <a:pathLst>
              <a:path h="5852059" w="6872143">
                <a:moveTo>
                  <a:pt x="0" y="0"/>
                </a:moveTo>
                <a:lnTo>
                  <a:pt x="6872143" y="0"/>
                </a:lnTo>
                <a:lnTo>
                  <a:pt x="6872143" y="5852059"/>
                </a:lnTo>
                <a:lnTo>
                  <a:pt x="0" y="5852059"/>
                </a:lnTo>
                <a:lnTo>
                  <a:pt x="0" y="0"/>
                </a:lnTo>
                <a:close/>
              </a:path>
            </a:pathLst>
          </a:custGeom>
          <a:blipFill>
            <a:blip r:embed="rId3"/>
            <a:stretch>
              <a:fillRect l="0" t="0" r="0" b="0"/>
            </a:stretch>
          </a:blipFill>
        </p:spPr>
      </p:sp>
      <p:sp>
        <p:nvSpPr>
          <p:cNvPr name="Freeform 4" id="4"/>
          <p:cNvSpPr/>
          <p:nvPr/>
        </p:nvSpPr>
        <p:spPr>
          <a:xfrm flipH="false" flipV="false" rot="0">
            <a:off x="1933787" y="1645119"/>
            <a:ext cx="6564083" cy="7776098"/>
          </a:xfrm>
          <a:custGeom>
            <a:avLst/>
            <a:gdLst/>
            <a:ahLst/>
            <a:cxnLst/>
            <a:rect r="r" b="b" t="t" l="l"/>
            <a:pathLst>
              <a:path h="7776098" w="6564083">
                <a:moveTo>
                  <a:pt x="0" y="0"/>
                </a:moveTo>
                <a:lnTo>
                  <a:pt x="6564083" y="0"/>
                </a:lnTo>
                <a:lnTo>
                  <a:pt x="6564083" y="7776098"/>
                </a:lnTo>
                <a:lnTo>
                  <a:pt x="0" y="7776098"/>
                </a:lnTo>
                <a:lnTo>
                  <a:pt x="0" y="0"/>
                </a:lnTo>
                <a:close/>
              </a:path>
            </a:pathLst>
          </a:custGeom>
          <a:blipFill>
            <a:blip r:embed="rId4"/>
            <a:stretch>
              <a:fillRect l="0" t="0" r="0" b="0"/>
            </a:stretch>
          </a:blipFill>
        </p:spPr>
      </p:sp>
      <p:sp>
        <p:nvSpPr>
          <p:cNvPr name="TextBox 5" id="5"/>
          <p:cNvSpPr txBox="true"/>
          <p:nvPr/>
        </p:nvSpPr>
        <p:spPr>
          <a:xfrm rot="0">
            <a:off x="3793758" y="612775"/>
            <a:ext cx="10212943" cy="717550"/>
          </a:xfrm>
          <a:prstGeom prst="rect">
            <a:avLst/>
          </a:prstGeom>
        </p:spPr>
        <p:txBody>
          <a:bodyPr anchor="t" rtlCol="false" tIns="0" lIns="0" bIns="0" rIns="0">
            <a:spAutoFit/>
          </a:bodyPr>
          <a:lstStyle/>
          <a:p>
            <a:pPr algn="ctr">
              <a:lnSpc>
                <a:spcPts val="5599"/>
              </a:lnSpc>
              <a:spcBef>
                <a:spcPct val="0"/>
              </a:spcBef>
            </a:pPr>
            <a:r>
              <a:rPr lang="en-US" b="true" sz="3999">
                <a:solidFill>
                  <a:srgbClr val="134E1A"/>
                </a:solidFill>
                <a:latin typeface="Poppins Bold"/>
                <a:ea typeface="Poppins Bold"/>
                <a:cs typeface="Poppins Bold"/>
                <a:sym typeface="Poppins Bold"/>
              </a:rPr>
              <a:t>Model 2: Random Forest Results (Cont.)</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Freeform 2" id="2"/>
          <p:cNvSpPr/>
          <p:nvPr/>
        </p:nvSpPr>
        <p:spPr>
          <a:xfrm flipH="false" flipV="false" rot="0">
            <a:off x="10590059" y="2147661"/>
            <a:ext cx="6047150" cy="731215"/>
          </a:xfrm>
          <a:custGeom>
            <a:avLst/>
            <a:gdLst/>
            <a:ahLst/>
            <a:cxnLst/>
            <a:rect r="r" b="b" t="t" l="l"/>
            <a:pathLst>
              <a:path h="731215" w="6047150">
                <a:moveTo>
                  <a:pt x="0" y="0"/>
                </a:moveTo>
                <a:lnTo>
                  <a:pt x="6047150" y="0"/>
                </a:lnTo>
                <a:lnTo>
                  <a:pt x="6047150" y="731216"/>
                </a:lnTo>
                <a:lnTo>
                  <a:pt x="0" y="731216"/>
                </a:lnTo>
                <a:lnTo>
                  <a:pt x="0" y="0"/>
                </a:lnTo>
                <a:close/>
              </a:path>
            </a:pathLst>
          </a:custGeom>
          <a:blipFill>
            <a:blip r:embed="rId2"/>
            <a:stretch>
              <a:fillRect l="0" t="-10964" r="0" b="-10964"/>
            </a:stretch>
          </a:blipFill>
        </p:spPr>
      </p:sp>
      <p:sp>
        <p:nvSpPr>
          <p:cNvPr name="Freeform 3" id="3"/>
          <p:cNvSpPr/>
          <p:nvPr/>
        </p:nvSpPr>
        <p:spPr>
          <a:xfrm flipH="false" flipV="false" rot="0">
            <a:off x="10899113" y="3381667"/>
            <a:ext cx="5890387" cy="5016032"/>
          </a:xfrm>
          <a:custGeom>
            <a:avLst/>
            <a:gdLst/>
            <a:ahLst/>
            <a:cxnLst/>
            <a:rect r="r" b="b" t="t" l="l"/>
            <a:pathLst>
              <a:path h="5016032" w="5890387">
                <a:moveTo>
                  <a:pt x="0" y="0"/>
                </a:moveTo>
                <a:lnTo>
                  <a:pt x="5890387" y="0"/>
                </a:lnTo>
                <a:lnTo>
                  <a:pt x="5890387" y="5016033"/>
                </a:lnTo>
                <a:lnTo>
                  <a:pt x="0" y="5016033"/>
                </a:lnTo>
                <a:lnTo>
                  <a:pt x="0" y="0"/>
                </a:lnTo>
                <a:close/>
              </a:path>
            </a:pathLst>
          </a:custGeom>
          <a:blipFill>
            <a:blip r:embed="rId3"/>
            <a:stretch>
              <a:fillRect l="0" t="0" r="0" b="0"/>
            </a:stretch>
          </a:blipFill>
        </p:spPr>
      </p:sp>
      <p:sp>
        <p:nvSpPr>
          <p:cNvPr name="Freeform 4" id="4"/>
          <p:cNvSpPr/>
          <p:nvPr/>
        </p:nvSpPr>
        <p:spPr>
          <a:xfrm flipH="false" flipV="false" rot="0">
            <a:off x="1708754" y="1758526"/>
            <a:ext cx="6371170" cy="7364525"/>
          </a:xfrm>
          <a:custGeom>
            <a:avLst/>
            <a:gdLst/>
            <a:ahLst/>
            <a:cxnLst/>
            <a:rect r="r" b="b" t="t" l="l"/>
            <a:pathLst>
              <a:path h="7364525" w="6371170">
                <a:moveTo>
                  <a:pt x="0" y="0"/>
                </a:moveTo>
                <a:lnTo>
                  <a:pt x="6371170" y="0"/>
                </a:lnTo>
                <a:lnTo>
                  <a:pt x="6371170" y="7364525"/>
                </a:lnTo>
                <a:lnTo>
                  <a:pt x="0" y="7364525"/>
                </a:lnTo>
                <a:lnTo>
                  <a:pt x="0" y="0"/>
                </a:lnTo>
                <a:close/>
              </a:path>
            </a:pathLst>
          </a:custGeom>
          <a:blipFill>
            <a:blip r:embed="rId4"/>
            <a:stretch>
              <a:fillRect l="0" t="0" r="0" b="0"/>
            </a:stretch>
          </a:blipFill>
        </p:spPr>
      </p:sp>
      <p:sp>
        <p:nvSpPr>
          <p:cNvPr name="TextBox 5" id="5"/>
          <p:cNvSpPr txBox="true"/>
          <p:nvPr/>
        </p:nvSpPr>
        <p:spPr>
          <a:xfrm rot="0">
            <a:off x="3793758" y="612775"/>
            <a:ext cx="10212943" cy="717550"/>
          </a:xfrm>
          <a:prstGeom prst="rect">
            <a:avLst/>
          </a:prstGeom>
        </p:spPr>
        <p:txBody>
          <a:bodyPr anchor="t" rtlCol="false" tIns="0" lIns="0" bIns="0" rIns="0">
            <a:spAutoFit/>
          </a:bodyPr>
          <a:lstStyle/>
          <a:p>
            <a:pPr algn="ctr">
              <a:lnSpc>
                <a:spcPts val="5599"/>
              </a:lnSpc>
              <a:spcBef>
                <a:spcPct val="0"/>
              </a:spcBef>
            </a:pPr>
            <a:r>
              <a:rPr lang="en-US" b="true" sz="3999">
                <a:solidFill>
                  <a:srgbClr val="134E1A"/>
                </a:solidFill>
                <a:latin typeface="Poppins Bold"/>
                <a:ea typeface="Poppins Bold"/>
                <a:cs typeface="Poppins Bold"/>
                <a:sym typeface="Poppins Bold"/>
              </a:rPr>
              <a:t>Model 2: Random Forest Results (Cont.)</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Freeform 2" id="2"/>
          <p:cNvSpPr/>
          <p:nvPr/>
        </p:nvSpPr>
        <p:spPr>
          <a:xfrm flipH="false" flipV="false" rot="0">
            <a:off x="6945956" y="7507494"/>
            <a:ext cx="5382636" cy="890205"/>
          </a:xfrm>
          <a:custGeom>
            <a:avLst/>
            <a:gdLst/>
            <a:ahLst/>
            <a:cxnLst/>
            <a:rect r="r" b="b" t="t" l="l"/>
            <a:pathLst>
              <a:path h="890205" w="5382636">
                <a:moveTo>
                  <a:pt x="0" y="0"/>
                </a:moveTo>
                <a:lnTo>
                  <a:pt x="5382636" y="0"/>
                </a:lnTo>
                <a:lnTo>
                  <a:pt x="5382636" y="890206"/>
                </a:lnTo>
                <a:lnTo>
                  <a:pt x="0" y="890206"/>
                </a:lnTo>
                <a:lnTo>
                  <a:pt x="0" y="0"/>
                </a:lnTo>
                <a:close/>
              </a:path>
            </a:pathLst>
          </a:custGeom>
          <a:blipFill>
            <a:blip r:embed="rId2"/>
            <a:stretch>
              <a:fillRect l="0" t="0" r="0" b="0"/>
            </a:stretch>
          </a:blipFill>
        </p:spPr>
      </p:sp>
      <p:sp>
        <p:nvSpPr>
          <p:cNvPr name="Freeform 3" id="3"/>
          <p:cNvSpPr/>
          <p:nvPr/>
        </p:nvSpPr>
        <p:spPr>
          <a:xfrm flipH="false" flipV="false" rot="0">
            <a:off x="6845022" y="2050807"/>
            <a:ext cx="5483570" cy="4736205"/>
          </a:xfrm>
          <a:custGeom>
            <a:avLst/>
            <a:gdLst/>
            <a:ahLst/>
            <a:cxnLst/>
            <a:rect r="r" b="b" t="t" l="l"/>
            <a:pathLst>
              <a:path h="4736205" w="5483570">
                <a:moveTo>
                  <a:pt x="0" y="0"/>
                </a:moveTo>
                <a:lnTo>
                  <a:pt x="5483570" y="0"/>
                </a:lnTo>
                <a:lnTo>
                  <a:pt x="5483570" y="4736205"/>
                </a:lnTo>
                <a:lnTo>
                  <a:pt x="0" y="4736205"/>
                </a:lnTo>
                <a:lnTo>
                  <a:pt x="0" y="0"/>
                </a:lnTo>
                <a:close/>
              </a:path>
            </a:pathLst>
          </a:custGeom>
          <a:blipFill>
            <a:blip r:embed="rId3"/>
            <a:stretch>
              <a:fillRect l="0" t="0" r="0" b="0"/>
            </a:stretch>
          </a:blipFill>
        </p:spPr>
      </p:sp>
      <p:sp>
        <p:nvSpPr>
          <p:cNvPr name="Freeform 4" id="4"/>
          <p:cNvSpPr/>
          <p:nvPr/>
        </p:nvSpPr>
        <p:spPr>
          <a:xfrm flipH="false" flipV="false" rot="0">
            <a:off x="12541983" y="2841696"/>
            <a:ext cx="5202540" cy="2975051"/>
          </a:xfrm>
          <a:custGeom>
            <a:avLst/>
            <a:gdLst/>
            <a:ahLst/>
            <a:cxnLst/>
            <a:rect r="r" b="b" t="t" l="l"/>
            <a:pathLst>
              <a:path h="2975051" w="5202540">
                <a:moveTo>
                  <a:pt x="0" y="0"/>
                </a:moveTo>
                <a:lnTo>
                  <a:pt x="5202540" y="0"/>
                </a:lnTo>
                <a:lnTo>
                  <a:pt x="5202540" y="2975052"/>
                </a:lnTo>
                <a:lnTo>
                  <a:pt x="0" y="2975052"/>
                </a:lnTo>
                <a:lnTo>
                  <a:pt x="0" y="0"/>
                </a:lnTo>
                <a:close/>
              </a:path>
            </a:pathLst>
          </a:custGeom>
          <a:blipFill>
            <a:blip r:embed="rId4"/>
            <a:stretch>
              <a:fillRect l="0" t="-7887" r="-3941" b="-11448"/>
            </a:stretch>
          </a:blipFill>
        </p:spPr>
      </p:sp>
      <p:sp>
        <p:nvSpPr>
          <p:cNvPr name="Freeform 5" id="5"/>
          <p:cNvSpPr/>
          <p:nvPr/>
        </p:nvSpPr>
        <p:spPr>
          <a:xfrm flipH="false" flipV="false" rot="0">
            <a:off x="454952" y="2050807"/>
            <a:ext cx="6025993" cy="6410002"/>
          </a:xfrm>
          <a:custGeom>
            <a:avLst/>
            <a:gdLst/>
            <a:ahLst/>
            <a:cxnLst/>
            <a:rect r="r" b="b" t="t" l="l"/>
            <a:pathLst>
              <a:path h="6410002" w="6025993">
                <a:moveTo>
                  <a:pt x="0" y="0"/>
                </a:moveTo>
                <a:lnTo>
                  <a:pt x="6025993" y="0"/>
                </a:lnTo>
                <a:lnTo>
                  <a:pt x="6025993" y="6410002"/>
                </a:lnTo>
                <a:lnTo>
                  <a:pt x="0" y="6410002"/>
                </a:lnTo>
                <a:lnTo>
                  <a:pt x="0" y="0"/>
                </a:lnTo>
                <a:close/>
              </a:path>
            </a:pathLst>
          </a:custGeom>
          <a:blipFill>
            <a:blip r:embed="rId5"/>
            <a:stretch>
              <a:fillRect l="0" t="0" r="0" b="0"/>
            </a:stretch>
          </a:blipFill>
        </p:spPr>
      </p:sp>
      <p:sp>
        <p:nvSpPr>
          <p:cNvPr name="TextBox 6" id="6"/>
          <p:cNvSpPr txBox="true"/>
          <p:nvPr/>
        </p:nvSpPr>
        <p:spPr>
          <a:xfrm rot="0">
            <a:off x="12853927" y="7599810"/>
            <a:ext cx="4890596" cy="523874"/>
          </a:xfrm>
          <a:prstGeom prst="rect">
            <a:avLst/>
          </a:prstGeom>
        </p:spPr>
        <p:txBody>
          <a:bodyPr anchor="t" rtlCol="false" tIns="0" lIns="0" bIns="0" rIns="0">
            <a:spAutoFit/>
          </a:bodyPr>
          <a:lstStyle/>
          <a:p>
            <a:pPr algn="ctr">
              <a:lnSpc>
                <a:spcPts val="4200"/>
              </a:lnSpc>
              <a:spcBef>
                <a:spcPct val="0"/>
              </a:spcBef>
            </a:pPr>
            <a:r>
              <a:rPr lang="en-US" b="true" sz="3000">
                <a:solidFill>
                  <a:srgbClr val="000000"/>
                </a:solidFill>
                <a:latin typeface="Aileron Bold"/>
                <a:ea typeface="Aileron Bold"/>
                <a:cs typeface="Aileron Bold"/>
                <a:sym typeface="Aileron Bold"/>
              </a:rPr>
              <a:t>Output</a:t>
            </a:r>
          </a:p>
        </p:txBody>
      </p:sp>
      <p:sp>
        <p:nvSpPr>
          <p:cNvPr name="TextBox 7" id="7"/>
          <p:cNvSpPr txBox="true"/>
          <p:nvPr/>
        </p:nvSpPr>
        <p:spPr>
          <a:xfrm rot="0">
            <a:off x="3793758" y="612775"/>
            <a:ext cx="10212943" cy="717550"/>
          </a:xfrm>
          <a:prstGeom prst="rect">
            <a:avLst/>
          </a:prstGeom>
        </p:spPr>
        <p:txBody>
          <a:bodyPr anchor="t" rtlCol="false" tIns="0" lIns="0" bIns="0" rIns="0">
            <a:spAutoFit/>
          </a:bodyPr>
          <a:lstStyle/>
          <a:p>
            <a:pPr algn="ctr">
              <a:lnSpc>
                <a:spcPts val="5599"/>
              </a:lnSpc>
              <a:spcBef>
                <a:spcPct val="0"/>
              </a:spcBef>
            </a:pPr>
            <a:r>
              <a:rPr lang="en-US" b="true" sz="3999">
                <a:solidFill>
                  <a:srgbClr val="134E1A"/>
                </a:solidFill>
                <a:latin typeface="Poppins Bold"/>
                <a:ea typeface="Poppins Bold"/>
                <a:cs typeface="Poppins Bold"/>
                <a:sym typeface="Poppins Bold"/>
              </a:rPr>
              <a:t>Model 2: Random Forest Results (Cont.)</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13874850" y="7868912"/>
            <a:ext cx="6768900" cy="67689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5F8EE"/>
            </a:solidFill>
            <a:ln cap="sq">
              <a:noFill/>
              <a:prstDash val="solid"/>
              <a:miter/>
            </a:ln>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marL="0" indent="0" lvl="0">
                <a:lnSpc>
                  <a:spcPts val="3500"/>
                </a:lnSpc>
                <a:spcBef>
                  <a:spcPct val="0"/>
                </a:spcBef>
              </a:pPr>
            </a:p>
          </p:txBody>
        </p:sp>
      </p:grpSp>
      <p:grpSp>
        <p:nvGrpSpPr>
          <p:cNvPr name="Group 5" id="5"/>
          <p:cNvGrpSpPr/>
          <p:nvPr/>
        </p:nvGrpSpPr>
        <p:grpSpPr>
          <a:xfrm rot="0">
            <a:off x="16332306" y="0"/>
            <a:ext cx="1955694" cy="10287000"/>
            <a:chOff x="0" y="0"/>
            <a:chExt cx="515080" cy="2709333"/>
          </a:xfrm>
        </p:grpSpPr>
        <p:sp>
          <p:nvSpPr>
            <p:cNvPr name="Freeform 6" id="6"/>
            <p:cNvSpPr/>
            <p:nvPr/>
          </p:nvSpPr>
          <p:spPr>
            <a:xfrm flipH="false" flipV="false" rot="0">
              <a:off x="0" y="0"/>
              <a:ext cx="515080" cy="2709333"/>
            </a:xfrm>
            <a:custGeom>
              <a:avLst/>
              <a:gdLst/>
              <a:ahLst/>
              <a:cxnLst/>
              <a:rect r="r" b="b" t="t" l="l"/>
              <a:pathLst>
                <a:path h="2709333" w="515080">
                  <a:moveTo>
                    <a:pt x="0" y="0"/>
                  </a:moveTo>
                  <a:lnTo>
                    <a:pt x="515080" y="0"/>
                  </a:lnTo>
                  <a:lnTo>
                    <a:pt x="515080" y="2709333"/>
                  </a:lnTo>
                  <a:lnTo>
                    <a:pt x="0" y="2709333"/>
                  </a:lnTo>
                  <a:close/>
                </a:path>
              </a:pathLst>
            </a:custGeom>
            <a:solidFill>
              <a:srgbClr val="D9DFCE"/>
            </a:solidFill>
          </p:spPr>
        </p:sp>
        <p:sp>
          <p:nvSpPr>
            <p:cNvPr name="TextBox 7" id="7"/>
            <p:cNvSpPr txBox="true"/>
            <p:nvPr/>
          </p:nvSpPr>
          <p:spPr>
            <a:xfrm>
              <a:off x="0" y="-57150"/>
              <a:ext cx="515080" cy="2766483"/>
            </a:xfrm>
            <a:prstGeom prst="rect">
              <a:avLst/>
            </a:prstGeom>
          </p:spPr>
          <p:txBody>
            <a:bodyPr anchor="ctr" rtlCol="false" tIns="50800" lIns="50800" bIns="50800" rIns="50800"/>
            <a:lstStyle/>
            <a:p>
              <a:pPr algn="ctr">
                <a:lnSpc>
                  <a:spcPts val="3500"/>
                </a:lnSpc>
              </a:pPr>
            </a:p>
          </p:txBody>
        </p:sp>
      </p:grpSp>
      <p:grpSp>
        <p:nvGrpSpPr>
          <p:cNvPr name="Group 8" id="8"/>
          <p:cNvGrpSpPr/>
          <p:nvPr/>
        </p:nvGrpSpPr>
        <p:grpSpPr>
          <a:xfrm rot="0">
            <a:off x="14706504" y="1028700"/>
            <a:ext cx="2552796" cy="2552796"/>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4E1A"/>
            </a:solidFill>
          </p:spPr>
        </p:sp>
        <p:sp>
          <p:nvSpPr>
            <p:cNvPr name="TextBox 10" id="10"/>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sp>
        <p:nvSpPr>
          <p:cNvPr name="Freeform 11" id="11"/>
          <p:cNvSpPr/>
          <p:nvPr/>
        </p:nvSpPr>
        <p:spPr>
          <a:xfrm flipH="false" flipV="false" rot="0">
            <a:off x="15365684" y="1902223"/>
            <a:ext cx="1234436" cy="805750"/>
          </a:xfrm>
          <a:custGeom>
            <a:avLst/>
            <a:gdLst/>
            <a:ahLst/>
            <a:cxnLst/>
            <a:rect r="r" b="b" t="t" l="l"/>
            <a:pathLst>
              <a:path h="805750" w="1234436">
                <a:moveTo>
                  <a:pt x="0" y="0"/>
                </a:moveTo>
                <a:lnTo>
                  <a:pt x="1234436" y="0"/>
                </a:lnTo>
                <a:lnTo>
                  <a:pt x="1234436" y="805750"/>
                </a:lnTo>
                <a:lnTo>
                  <a:pt x="0" y="805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3885906" y="4620629"/>
            <a:ext cx="1755330" cy="261704"/>
          </a:xfrm>
          <a:custGeom>
            <a:avLst/>
            <a:gdLst/>
            <a:ahLst/>
            <a:cxnLst/>
            <a:rect r="r" b="b" t="t" l="l"/>
            <a:pathLst>
              <a:path h="261704" w="1755330">
                <a:moveTo>
                  <a:pt x="0" y="0"/>
                </a:moveTo>
                <a:lnTo>
                  <a:pt x="1755330" y="0"/>
                </a:lnTo>
                <a:lnTo>
                  <a:pt x="1755330" y="261703"/>
                </a:lnTo>
                <a:lnTo>
                  <a:pt x="0" y="2617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358135" y="514986"/>
            <a:ext cx="11825869" cy="9961878"/>
          </a:xfrm>
          <a:prstGeom prst="rect">
            <a:avLst/>
          </a:prstGeom>
        </p:spPr>
        <p:txBody>
          <a:bodyPr anchor="t" rtlCol="false" tIns="0" lIns="0" bIns="0" rIns="0">
            <a:spAutoFit/>
          </a:bodyPr>
          <a:lstStyle/>
          <a:p>
            <a:pPr algn="l">
              <a:lnSpc>
                <a:spcPts val="3220"/>
              </a:lnSpc>
            </a:pPr>
          </a:p>
          <a:p>
            <a:pPr algn="l">
              <a:lnSpc>
                <a:spcPts val="3500"/>
              </a:lnSpc>
              <a:spcBef>
                <a:spcPct val="0"/>
              </a:spcBef>
            </a:pPr>
          </a:p>
          <a:p>
            <a:pPr algn="l">
              <a:lnSpc>
                <a:spcPts val="3500"/>
              </a:lnSpc>
              <a:spcBef>
                <a:spcPct val="0"/>
              </a:spcBef>
            </a:pPr>
            <a:r>
              <a:rPr lang="en-US" b="true" sz="2500">
                <a:solidFill>
                  <a:srgbClr val="FF3131"/>
                </a:solidFill>
                <a:latin typeface="Poppins Bold"/>
                <a:ea typeface="Poppins Bold"/>
                <a:cs typeface="Poppins Bold"/>
                <a:sym typeface="Poppins Bold"/>
              </a:rPr>
              <a:t>📊 Dataset Overview</a:t>
            </a:r>
          </a:p>
          <a:p>
            <a:pPr algn="l">
              <a:lnSpc>
                <a:spcPts val="3500"/>
              </a:lnSpc>
              <a:spcBef>
                <a:spcPct val="0"/>
              </a:spcBef>
            </a:pPr>
            <a:r>
              <a:rPr lang="en-US" b="true" sz="2500">
                <a:solidFill>
                  <a:srgbClr val="000000"/>
                </a:solidFill>
                <a:latin typeface="Poppins Bold"/>
                <a:ea typeface="Poppins Bold"/>
                <a:cs typeface="Poppins Bold"/>
                <a:sym typeface="Poppins Bold"/>
              </a:rPr>
              <a:t>Name: Crop and Fertilizer Recommendation Dataset</a:t>
            </a:r>
          </a:p>
          <a:p>
            <a:pPr algn="l">
              <a:lnSpc>
                <a:spcPts val="3500"/>
              </a:lnSpc>
              <a:spcBef>
                <a:spcPct val="0"/>
              </a:spcBef>
            </a:pPr>
            <a:r>
              <a:rPr lang="en-US" b="true" sz="2500">
                <a:solidFill>
                  <a:srgbClr val="000000"/>
                </a:solidFill>
                <a:latin typeface="Poppins Bold"/>
                <a:ea typeface="Poppins Bold"/>
                <a:cs typeface="Poppins Bold"/>
                <a:sym typeface="Poppins Bold"/>
              </a:rPr>
              <a:t>Size: 4,513 records</a:t>
            </a:r>
          </a:p>
          <a:p>
            <a:pPr algn="l">
              <a:lnSpc>
                <a:spcPts val="3500"/>
              </a:lnSpc>
              <a:spcBef>
                <a:spcPct val="0"/>
              </a:spcBef>
            </a:pPr>
            <a:r>
              <a:rPr lang="en-US" b="true" sz="2500">
                <a:solidFill>
                  <a:srgbClr val="000000"/>
                </a:solidFill>
                <a:latin typeface="Poppins Bold"/>
                <a:ea typeface="Poppins Bold"/>
                <a:cs typeface="Poppins Bold"/>
                <a:sym typeface="Poppins Bold"/>
              </a:rPr>
              <a:t>Key Features:</a:t>
            </a:r>
          </a:p>
          <a:p>
            <a:pPr algn="l">
              <a:lnSpc>
                <a:spcPts val="3500"/>
              </a:lnSpc>
              <a:spcBef>
                <a:spcPct val="0"/>
              </a:spcBef>
            </a:pPr>
            <a:r>
              <a:rPr lang="en-US" b="true" sz="2500">
                <a:solidFill>
                  <a:srgbClr val="000000"/>
                </a:solidFill>
                <a:latin typeface="Poppins Bold"/>
                <a:ea typeface="Poppins Bold"/>
                <a:cs typeface="Poppins Bold"/>
                <a:sym typeface="Poppins Bold"/>
              </a:rPr>
              <a:t>Soil and Environment: Nitrogen (N), Phosphorus (P), Potassium (K), pH, Rainfall, Temperature</a:t>
            </a:r>
          </a:p>
          <a:p>
            <a:pPr algn="l">
              <a:lnSpc>
                <a:spcPts val="3500"/>
              </a:lnSpc>
              <a:spcBef>
                <a:spcPct val="0"/>
              </a:spcBef>
            </a:pPr>
            <a:r>
              <a:rPr lang="en-US" b="true" sz="2500">
                <a:solidFill>
                  <a:srgbClr val="000000"/>
                </a:solidFill>
                <a:latin typeface="Poppins Bold"/>
                <a:ea typeface="Poppins Bold"/>
                <a:cs typeface="Poppins Bold"/>
                <a:sym typeface="Poppins Bold"/>
              </a:rPr>
              <a:t>Categorical Data: Soil Color (encoded numerically)</a:t>
            </a:r>
          </a:p>
          <a:p>
            <a:pPr algn="l">
              <a:lnSpc>
                <a:spcPts val="3500"/>
              </a:lnSpc>
              <a:spcBef>
                <a:spcPct val="0"/>
              </a:spcBef>
            </a:pPr>
            <a:r>
              <a:rPr lang="en-US" b="true" sz="2500">
                <a:solidFill>
                  <a:srgbClr val="000000"/>
                </a:solidFill>
                <a:latin typeface="Poppins Bold"/>
                <a:ea typeface="Poppins Bold"/>
                <a:cs typeface="Poppins Bold"/>
                <a:sym typeface="Poppins Bold"/>
              </a:rPr>
              <a:t>Target: Recommended Fertilizer type (multi-class classification)</a:t>
            </a:r>
          </a:p>
          <a:p>
            <a:pPr algn="l">
              <a:lnSpc>
                <a:spcPts val="3500"/>
              </a:lnSpc>
              <a:spcBef>
                <a:spcPct val="0"/>
              </a:spcBef>
            </a:pPr>
            <a:r>
              <a:rPr lang="en-US" b="true" sz="2500">
                <a:solidFill>
                  <a:srgbClr val="000000"/>
                </a:solidFill>
                <a:latin typeface="Poppins Bold"/>
                <a:ea typeface="Poppins Bold"/>
                <a:cs typeface="Poppins Bold"/>
                <a:sym typeface="Poppins Bold"/>
              </a:rPr>
              <a:t>Additional Fields: Recommended Crop.</a:t>
            </a:r>
          </a:p>
          <a:p>
            <a:pPr algn="l">
              <a:lnSpc>
                <a:spcPts val="3500"/>
              </a:lnSpc>
              <a:spcBef>
                <a:spcPct val="0"/>
              </a:spcBef>
            </a:pPr>
            <a:r>
              <a:rPr lang="en-US" b="true" sz="2500">
                <a:solidFill>
                  <a:srgbClr val="000000"/>
                </a:solidFill>
                <a:latin typeface="Poppins Bold"/>
                <a:ea typeface="Poppins Bold"/>
                <a:cs typeface="Poppins Bold"/>
                <a:sym typeface="Poppins Bold"/>
              </a:rPr>
              <a:t>Diversity: Data collected from multiple districts covering various geographical and climate conditions</a:t>
            </a:r>
          </a:p>
          <a:p>
            <a:pPr algn="l">
              <a:lnSpc>
                <a:spcPts val="3500"/>
              </a:lnSpc>
              <a:spcBef>
                <a:spcPct val="0"/>
              </a:spcBef>
            </a:pPr>
          </a:p>
          <a:p>
            <a:pPr algn="l">
              <a:lnSpc>
                <a:spcPts val="3500"/>
              </a:lnSpc>
              <a:spcBef>
                <a:spcPct val="0"/>
              </a:spcBef>
            </a:pPr>
            <a:r>
              <a:rPr lang="en-US" b="true" sz="2500">
                <a:solidFill>
                  <a:srgbClr val="000000"/>
                </a:solidFill>
                <a:latin typeface="Poppins Bold"/>
                <a:ea typeface="Poppins Bold"/>
                <a:cs typeface="Poppins Bold"/>
                <a:sym typeface="Poppins Bold"/>
              </a:rPr>
              <a:t>🧠</a:t>
            </a:r>
            <a:r>
              <a:rPr lang="en-US" b="true" sz="2500">
                <a:solidFill>
                  <a:srgbClr val="FF3131"/>
                </a:solidFill>
                <a:latin typeface="Poppins Bold"/>
                <a:ea typeface="Poppins Bold"/>
                <a:cs typeface="Poppins Bold"/>
                <a:sym typeface="Poppins Bold"/>
              </a:rPr>
              <a:t> Model Used: XGBoost</a:t>
            </a:r>
          </a:p>
          <a:p>
            <a:pPr algn="l">
              <a:lnSpc>
                <a:spcPts val="3500"/>
              </a:lnSpc>
              <a:spcBef>
                <a:spcPct val="0"/>
              </a:spcBef>
            </a:pPr>
            <a:r>
              <a:rPr lang="en-US" b="true" sz="2500">
                <a:solidFill>
                  <a:srgbClr val="000000"/>
                </a:solidFill>
                <a:latin typeface="Poppins Bold"/>
                <a:ea typeface="Poppins Bold"/>
                <a:cs typeface="Poppins Bold"/>
                <a:sym typeface="Poppins Bold"/>
              </a:rPr>
              <a:t>We selected XGBoost </a:t>
            </a:r>
            <a:r>
              <a:rPr lang="en-US" b="true" sz="2500">
                <a:solidFill>
                  <a:srgbClr val="FF3131"/>
                </a:solidFill>
                <a:latin typeface="Poppins Bold"/>
                <a:ea typeface="Poppins Bold"/>
                <a:cs typeface="Poppins Bold"/>
                <a:sym typeface="Poppins Bold"/>
              </a:rPr>
              <a:t>due to its:</a:t>
            </a:r>
          </a:p>
          <a:p>
            <a:pPr algn="l" marL="539764" indent="-269882" lvl="1">
              <a:lnSpc>
                <a:spcPts val="3500"/>
              </a:lnSpc>
              <a:buAutoNum type="arabicPeriod" startAt="1"/>
            </a:pPr>
            <a:r>
              <a:rPr lang="en-US" b="true" sz="2500">
                <a:solidFill>
                  <a:srgbClr val="000000"/>
                </a:solidFill>
                <a:latin typeface="Poppins Bold"/>
                <a:ea typeface="Poppins Bold"/>
                <a:cs typeface="Poppins Bold"/>
                <a:sym typeface="Poppins Bold"/>
              </a:rPr>
              <a:t>High accuracy and efficiency</a:t>
            </a:r>
          </a:p>
          <a:p>
            <a:pPr algn="l" marL="539764" indent="-269882" lvl="1">
              <a:lnSpc>
                <a:spcPts val="3500"/>
              </a:lnSpc>
              <a:buAutoNum type="arabicPeriod" startAt="1"/>
            </a:pPr>
            <a:r>
              <a:rPr lang="en-US" b="true" sz="2500">
                <a:solidFill>
                  <a:srgbClr val="000000"/>
                </a:solidFill>
                <a:latin typeface="Poppins Bold"/>
                <a:ea typeface="Poppins Bold"/>
                <a:cs typeface="Poppins Bold"/>
                <a:sym typeface="Poppins Bold"/>
              </a:rPr>
              <a:t>Excellent performance on imbalanced datasets</a:t>
            </a:r>
          </a:p>
          <a:p>
            <a:pPr algn="l" marL="539764" indent="-269882" lvl="1">
              <a:lnSpc>
                <a:spcPts val="3500"/>
              </a:lnSpc>
              <a:buAutoNum type="arabicPeriod" startAt="1"/>
            </a:pPr>
            <a:r>
              <a:rPr lang="en-US" b="true" sz="2500">
                <a:solidFill>
                  <a:srgbClr val="000000"/>
                </a:solidFill>
                <a:latin typeface="Poppins Bold"/>
                <a:ea typeface="Poppins Bold"/>
                <a:cs typeface="Poppins Bold"/>
                <a:sym typeface="Poppins Bold"/>
              </a:rPr>
              <a:t>Built-in regularization that reduces overfitting and improves generalization</a:t>
            </a:r>
          </a:p>
          <a:p>
            <a:pPr algn="l" marL="539764" indent="-269882" lvl="1">
              <a:lnSpc>
                <a:spcPts val="3500"/>
              </a:lnSpc>
              <a:spcBef>
                <a:spcPct val="0"/>
              </a:spcBef>
              <a:buAutoNum type="arabicPeriod" startAt="1"/>
            </a:pPr>
            <a:r>
              <a:rPr lang="en-US" b="true" sz="2500">
                <a:solidFill>
                  <a:srgbClr val="000000"/>
                </a:solidFill>
                <a:latin typeface="Poppins Bold"/>
                <a:ea typeface="Poppins Bold"/>
                <a:cs typeface="Poppins Bold"/>
                <a:sym typeface="Poppins Bold"/>
              </a:rPr>
              <a:t>Split : 70% training - 20% validation - 10% testing</a:t>
            </a:r>
          </a:p>
          <a:p>
            <a:pPr algn="l">
              <a:lnSpc>
                <a:spcPts val="3220"/>
              </a:lnSpc>
              <a:spcBef>
                <a:spcPct val="0"/>
              </a:spcBef>
            </a:pPr>
          </a:p>
          <a:p>
            <a:pPr algn="l">
              <a:lnSpc>
                <a:spcPts val="3220"/>
              </a:lnSpc>
              <a:spcBef>
                <a:spcPct val="0"/>
              </a:spcBef>
            </a:pPr>
          </a:p>
        </p:txBody>
      </p:sp>
      <p:sp>
        <p:nvSpPr>
          <p:cNvPr name="TextBox 14" id="14"/>
          <p:cNvSpPr txBox="true"/>
          <p:nvPr/>
        </p:nvSpPr>
        <p:spPr>
          <a:xfrm rot="0">
            <a:off x="1028700" y="212090"/>
            <a:ext cx="13874850" cy="816610"/>
          </a:xfrm>
          <a:prstGeom prst="rect">
            <a:avLst/>
          </a:prstGeom>
        </p:spPr>
        <p:txBody>
          <a:bodyPr anchor="t" rtlCol="false" tIns="0" lIns="0" bIns="0" rIns="0">
            <a:spAutoFit/>
          </a:bodyPr>
          <a:lstStyle/>
          <a:p>
            <a:pPr algn="ctr">
              <a:lnSpc>
                <a:spcPts val="6440"/>
              </a:lnSpc>
              <a:spcBef>
                <a:spcPct val="0"/>
              </a:spcBef>
            </a:pPr>
            <a:r>
              <a:rPr lang="en-US" b="true" sz="4600">
                <a:solidFill>
                  <a:srgbClr val="134E1A"/>
                </a:solidFill>
                <a:latin typeface="Poppins Bold"/>
                <a:ea typeface="Poppins Bold"/>
                <a:cs typeface="Poppins Bold"/>
                <a:sym typeface="Poppins Bold"/>
              </a:rPr>
              <a:t>🌿 Feature 3: Fertilizer Recommendation</a:t>
            </a:r>
          </a:p>
        </p:txBody>
      </p:sp>
      <p:grpSp>
        <p:nvGrpSpPr>
          <p:cNvPr name="Group 15" id="15"/>
          <p:cNvGrpSpPr/>
          <p:nvPr/>
        </p:nvGrpSpPr>
        <p:grpSpPr>
          <a:xfrm rot="0">
            <a:off x="12387002" y="5143500"/>
            <a:ext cx="8426237" cy="3342053"/>
            <a:chOff x="0" y="0"/>
            <a:chExt cx="1549616" cy="614616"/>
          </a:xfrm>
        </p:grpSpPr>
        <p:sp>
          <p:nvSpPr>
            <p:cNvPr name="Freeform 16" id="16"/>
            <p:cNvSpPr/>
            <p:nvPr/>
          </p:nvSpPr>
          <p:spPr>
            <a:xfrm flipH="false" flipV="false" rot="0">
              <a:off x="0" y="0"/>
              <a:ext cx="1549616" cy="614616"/>
            </a:xfrm>
            <a:custGeom>
              <a:avLst/>
              <a:gdLst/>
              <a:ahLst/>
              <a:cxnLst/>
              <a:rect r="r" b="b" t="t" l="l"/>
              <a:pathLst>
                <a:path h="614616" w="1549616">
                  <a:moveTo>
                    <a:pt x="0" y="0"/>
                  </a:moveTo>
                  <a:lnTo>
                    <a:pt x="1549616" y="0"/>
                  </a:lnTo>
                  <a:lnTo>
                    <a:pt x="1549616" y="614616"/>
                  </a:lnTo>
                  <a:lnTo>
                    <a:pt x="0" y="614616"/>
                  </a:lnTo>
                  <a:close/>
                </a:path>
              </a:pathLst>
            </a:custGeom>
            <a:blipFill>
              <a:blip r:embed="rId6"/>
              <a:stretch>
                <a:fillRect l="0" t="-33989" r="0" b="-33990"/>
              </a:stretch>
            </a:blipFill>
          </p:spPr>
        </p:sp>
      </p:grpSp>
    </p:spTree>
  </p:cSld>
  <p:clrMapOvr>
    <a:masterClrMapping/>
  </p:clrMapOvr>
</p:sld>
</file>

<file path=ppt/slides/slide3.xml><?xml version="1.0" encoding="utf-8"?>
<p:sld xmlns:p="http://schemas.openxmlformats.org/presentationml/2006/main" xmlns:a="http://schemas.openxmlformats.org/drawingml/2006/main">
  <p:cSld>
    <p:bg>
      <p:bgPr>
        <a:solidFill>
          <a:srgbClr val="A3B18A"/>
        </a:solidFill>
      </p:bgPr>
    </p:bg>
    <p:spTree>
      <p:nvGrpSpPr>
        <p:cNvPr id="1" name=""/>
        <p:cNvGrpSpPr/>
        <p:nvPr/>
      </p:nvGrpSpPr>
      <p:grpSpPr>
        <a:xfrm>
          <a:off x="0" y="0"/>
          <a:ext cx="0" cy="0"/>
          <a:chOff x="0" y="0"/>
          <a:chExt cx="0" cy="0"/>
        </a:xfrm>
      </p:grpSpPr>
      <p:grpSp>
        <p:nvGrpSpPr>
          <p:cNvPr name="Group 2" id="2"/>
          <p:cNvGrpSpPr/>
          <p:nvPr/>
        </p:nvGrpSpPr>
        <p:grpSpPr>
          <a:xfrm rot="0">
            <a:off x="1397340" y="1667499"/>
            <a:ext cx="2012357" cy="1875246"/>
            <a:chOff x="0" y="0"/>
            <a:chExt cx="812800" cy="757420"/>
          </a:xfrm>
        </p:grpSpPr>
        <p:sp>
          <p:nvSpPr>
            <p:cNvPr name="Freeform 3" id="3"/>
            <p:cNvSpPr/>
            <p:nvPr/>
          </p:nvSpPr>
          <p:spPr>
            <a:xfrm flipH="false" flipV="false" rot="0">
              <a:off x="0" y="0"/>
              <a:ext cx="812800" cy="757420"/>
            </a:xfrm>
            <a:custGeom>
              <a:avLst/>
              <a:gdLst/>
              <a:ahLst/>
              <a:cxnLst/>
              <a:rect r="r" b="b" t="t" l="l"/>
              <a:pathLst>
                <a:path h="757420" w="812800">
                  <a:moveTo>
                    <a:pt x="406400" y="0"/>
                  </a:moveTo>
                  <a:cubicBezTo>
                    <a:pt x="181951" y="0"/>
                    <a:pt x="0" y="169554"/>
                    <a:pt x="0" y="378710"/>
                  </a:cubicBezTo>
                  <a:cubicBezTo>
                    <a:pt x="0" y="587866"/>
                    <a:pt x="181951" y="757420"/>
                    <a:pt x="406400" y="757420"/>
                  </a:cubicBezTo>
                  <a:cubicBezTo>
                    <a:pt x="630849" y="757420"/>
                    <a:pt x="812800" y="587866"/>
                    <a:pt x="812800" y="378710"/>
                  </a:cubicBezTo>
                  <a:cubicBezTo>
                    <a:pt x="812800" y="169554"/>
                    <a:pt x="630849" y="0"/>
                    <a:pt x="406400" y="0"/>
                  </a:cubicBezTo>
                  <a:close/>
                </a:path>
              </a:pathLst>
            </a:custGeom>
            <a:solidFill>
              <a:srgbClr val="000000">
                <a:alpha val="0"/>
              </a:srgbClr>
            </a:solidFill>
            <a:ln w="9525" cap="sq">
              <a:solidFill>
                <a:srgbClr val="F5EEE0"/>
              </a:solidFill>
              <a:prstDash val="solid"/>
              <a:miter/>
            </a:ln>
          </p:spPr>
        </p:sp>
        <p:sp>
          <p:nvSpPr>
            <p:cNvPr name="TextBox 4" id="4"/>
            <p:cNvSpPr txBox="true"/>
            <p:nvPr/>
          </p:nvSpPr>
          <p:spPr>
            <a:xfrm>
              <a:off x="76200" y="42433"/>
              <a:ext cx="660400" cy="643979"/>
            </a:xfrm>
            <a:prstGeom prst="rect">
              <a:avLst/>
            </a:prstGeom>
          </p:spPr>
          <p:txBody>
            <a:bodyPr anchor="ctr" rtlCol="false" tIns="50800" lIns="50800" bIns="50800" rIns="50800"/>
            <a:lstStyle/>
            <a:p>
              <a:pPr algn="ctr">
                <a:lnSpc>
                  <a:spcPts val="2095"/>
                </a:lnSpc>
              </a:pPr>
            </a:p>
          </p:txBody>
        </p:sp>
      </p:grpSp>
      <p:grpSp>
        <p:nvGrpSpPr>
          <p:cNvPr name="Group 5" id="5"/>
          <p:cNvGrpSpPr/>
          <p:nvPr/>
        </p:nvGrpSpPr>
        <p:grpSpPr>
          <a:xfrm rot="0">
            <a:off x="1885369" y="2111867"/>
            <a:ext cx="6322160" cy="1170385"/>
            <a:chOff x="0" y="0"/>
            <a:chExt cx="1797096" cy="332686"/>
          </a:xfrm>
        </p:grpSpPr>
        <p:sp>
          <p:nvSpPr>
            <p:cNvPr name="Freeform 6" id="6"/>
            <p:cNvSpPr/>
            <p:nvPr/>
          </p:nvSpPr>
          <p:spPr>
            <a:xfrm flipH="false" flipV="false" rot="0">
              <a:off x="0" y="0"/>
              <a:ext cx="1797097" cy="332686"/>
            </a:xfrm>
            <a:custGeom>
              <a:avLst/>
              <a:gdLst/>
              <a:ahLst/>
              <a:cxnLst/>
              <a:rect r="r" b="b" t="t" l="l"/>
              <a:pathLst>
                <a:path h="332686" w="1797097">
                  <a:moveTo>
                    <a:pt x="122457" y="0"/>
                  </a:moveTo>
                  <a:lnTo>
                    <a:pt x="1674640" y="0"/>
                  </a:lnTo>
                  <a:cubicBezTo>
                    <a:pt x="1707117" y="0"/>
                    <a:pt x="1738265" y="12902"/>
                    <a:pt x="1761230" y="35867"/>
                  </a:cubicBezTo>
                  <a:cubicBezTo>
                    <a:pt x="1784195" y="58832"/>
                    <a:pt x="1797097" y="89979"/>
                    <a:pt x="1797097" y="122457"/>
                  </a:cubicBezTo>
                  <a:lnTo>
                    <a:pt x="1797097" y="210229"/>
                  </a:lnTo>
                  <a:cubicBezTo>
                    <a:pt x="1797097" y="242707"/>
                    <a:pt x="1784195" y="273854"/>
                    <a:pt x="1761230" y="296819"/>
                  </a:cubicBezTo>
                  <a:cubicBezTo>
                    <a:pt x="1738265" y="319785"/>
                    <a:pt x="1707117" y="332686"/>
                    <a:pt x="1674640" y="332686"/>
                  </a:cubicBezTo>
                  <a:lnTo>
                    <a:pt x="122457" y="332686"/>
                  </a:lnTo>
                  <a:cubicBezTo>
                    <a:pt x="54826" y="332686"/>
                    <a:pt x="0" y="277860"/>
                    <a:pt x="0" y="210229"/>
                  </a:cubicBezTo>
                  <a:lnTo>
                    <a:pt x="0" y="122457"/>
                  </a:lnTo>
                  <a:cubicBezTo>
                    <a:pt x="0" y="54826"/>
                    <a:pt x="54826" y="0"/>
                    <a:pt x="122457" y="0"/>
                  </a:cubicBezTo>
                  <a:close/>
                </a:path>
              </a:pathLst>
            </a:custGeom>
            <a:solidFill>
              <a:srgbClr val="FFFFFF"/>
            </a:solidFill>
          </p:spPr>
        </p:sp>
        <p:sp>
          <p:nvSpPr>
            <p:cNvPr name="TextBox 7" id="7"/>
            <p:cNvSpPr txBox="true"/>
            <p:nvPr/>
          </p:nvSpPr>
          <p:spPr>
            <a:xfrm>
              <a:off x="0" y="-47625"/>
              <a:ext cx="1797096" cy="380311"/>
            </a:xfrm>
            <a:prstGeom prst="rect">
              <a:avLst/>
            </a:prstGeom>
          </p:spPr>
          <p:txBody>
            <a:bodyPr anchor="ctr" rtlCol="false" tIns="50800" lIns="50800" bIns="50800" rIns="50800"/>
            <a:lstStyle/>
            <a:p>
              <a:pPr algn="ctr">
                <a:lnSpc>
                  <a:spcPts val="2935"/>
                </a:lnSpc>
              </a:pPr>
            </a:p>
          </p:txBody>
        </p:sp>
      </p:grpSp>
      <p:sp>
        <p:nvSpPr>
          <p:cNvPr name="TextBox 8" id="8"/>
          <p:cNvSpPr txBox="true"/>
          <p:nvPr/>
        </p:nvSpPr>
        <p:spPr>
          <a:xfrm rot="0">
            <a:off x="4473463" y="4627717"/>
            <a:ext cx="3300895" cy="531080"/>
          </a:xfrm>
          <a:prstGeom prst="rect">
            <a:avLst/>
          </a:prstGeom>
        </p:spPr>
        <p:txBody>
          <a:bodyPr anchor="t" rtlCol="false" tIns="0" lIns="0" bIns="0" rIns="0">
            <a:spAutoFit/>
          </a:bodyPr>
          <a:lstStyle/>
          <a:p>
            <a:pPr algn="l">
              <a:lnSpc>
                <a:spcPts val="3372"/>
              </a:lnSpc>
            </a:pPr>
            <a:r>
              <a:rPr lang="en-US" sz="2409" b="true">
                <a:solidFill>
                  <a:srgbClr val="2C4A24"/>
                </a:solidFill>
                <a:latin typeface="Thicker Bold"/>
                <a:ea typeface="Thicker Bold"/>
                <a:cs typeface="Thicker Bold"/>
                <a:sym typeface="Thicker Bold"/>
              </a:rPr>
              <a:t>MARIANA NAPOLITANI</a:t>
            </a:r>
          </a:p>
        </p:txBody>
      </p:sp>
      <p:sp>
        <p:nvSpPr>
          <p:cNvPr name="TextBox 9" id="9"/>
          <p:cNvSpPr txBox="true"/>
          <p:nvPr/>
        </p:nvSpPr>
        <p:spPr>
          <a:xfrm rot="0">
            <a:off x="4473463" y="7101849"/>
            <a:ext cx="3067551" cy="531080"/>
          </a:xfrm>
          <a:prstGeom prst="rect">
            <a:avLst/>
          </a:prstGeom>
        </p:spPr>
        <p:txBody>
          <a:bodyPr anchor="t" rtlCol="false" tIns="0" lIns="0" bIns="0" rIns="0">
            <a:spAutoFit/>
          </a:bodyPr>
          <a:lstStyle/>
          <a:p>
            <a:pPr algn="l">
              <a:lnSpc>
                <a:spcPts val="3372"/>
              </a:lnSpc>
            </a:pPr>
            <a:r>
              <a:rPr lang="en-US" sz="2409" b="true">
                <a:solidFill>
                  <a:srgbClr val="2C4A24"/>
                </a:solidFill>
                <a:latin typeface="Thicker Bold"/>
                <a:ea typeface="Thicker Bold"/>
                <a:cs typeface="Thicker Bold"/>
                <a:sym typeface="Thicker Bold"/>
              </a:rPr>
              <a:t>SASCHA DUBOIS</a:t>
            </a:r>
          </a:p>
        </p:txBody>
      </p:sp>
      <p:sp>
        <p:nvSpPr>
          <p:cNvPr name="TextBox 10" id="10"/>
          <p:cNvSpPr txBox="true"/>
          <p:nvPr/>
        </p:nvSpPr>
        <p:spPr>
          <a:xfrm rot="0">
            <a:off x="5196721" y="247639"/>
            <a:ext cx="7023401" cy="1076960"/>
          </a:xfrm>
          <a:prstGeom prst="rect">
            <a:avLst/>
          </a:prstGeom>
        </p:spPr>
        <p:txBody>
          <a:bodyPr anchor="t" rtlCol="false" tIns="0" lIns="0" bIns="0" rIns="0">
            <a:spAutoFit/>
          </a:bodyPr>
          <a:lstStyle/>
          <a:p>
            <a:pPr algn="ctr">
              <a:lnSpc>
                <a:spcPts val="7840"/>
              </a:lnSpc>
            </a:pPr>
            <a:r>
              <a:rPr lang="en-US" b="true" sz="5600">
                <a:solidFill>
                  <a:srgbClr val="185321"/>
                </a:solidFill>
                <a:latin typeface="Akzidenz-Grotesk Bold"/>
                <a:ea typeface="Akzidenz-Grotesk Bold"/>
                <a:cs typeface="Akzidenz-Grotesk Bold"/>
                <a:sym typeface="Akzidenz-Grotesk Bold"/>
              </a:rPr>
              <a:t>OUR TEAM</a:t>
            </a:r>
          </a:p>
        </p:txBody>
      </p:sp>
      <p:sp>
        <p:nvSpPr>
          <p:cNvPr name="TextBox 11" id="11"/>
          <p:cNvSpPr txBox="true"/>
          <p:nvPr/>
        </p:nvSpPr>
        <p:spPr>
          <a:xfrm rot="0">
            <a:off x="11642972" y="2233227"/>
            <a:ext cx="3067551" cy="531080"/>
          </a:xfrm>
          <a:prstGeom prst="rect">
            <a:avLst/>
          </a:prstGeom>
        </p:spPr>
        <p:txBody>
          <a:bodyPr anchor="t" rtlCol="false" tIns="0" lIns="0" bIns="0" rIns="0">
            <a:spAutoFit/>
          </a:bodyPr>
          <a:lstStyle/>
          <a:p>
            <a:pPr algn="l">
              <a:lnSpc>
                <a:spcPts val="3372"/>
              </a:lnSpc>
            </a:pPr>
            <a:r>
              <a:rPr lang="en-US" sz="2409" b="true">
                <a:solidFill>
                  <a:srgbClr val="2C4A24"/>
                </a:solidFill>
                <a:latin typeface="Thicker Bold"/>
                <a:ea typeface="Thicker Bold"/>
                <a:cs typeface="Thicker Bold"/>
                <a:sym typeface="Thicker Bold"/>
              </a:rPr>
              <a:t>MORGAN MAXWELL</a:t>
            </a:r>
          </a:p>
        </p:txBody>
      </p:sp>
      <p:sp>
        <p:nvSpPr>
          <p:cNvPr name="TextBox 12" id="12"/>
          <p:cNvSpPr txBox="true"/>
          <p:nvPr/>
        </p:nvSpPr>
        <p:spPr>
          <a:xfrm rot="0">
            <a:off x="11887804" y="4757646"/>
            <a:ext cx="3300895" cy="531080"/>
          </a:xfrm>
          <a:prstGeom prst="rect">
            <a:avLst/>
          </a:prstGeom>
        </p:spPr>
        <p:txBody>
          <a:bodyPr anchor="t" rtlCol="false" tIns="0" lIns="0" bIns="0" rIns="0">
            <a:spAutoFit/>
          </a:bodyPr>
          <a:lstStyle/>
          <a:p>
            <a:pPr algn="l">
              <a:lnSpc>
                <a:spcPts val="3372"/>
              </a:lnSpc>
            </a:pPr>
            <a:r>
              <a:rPr lang="en-US" sz="2409" b="true">
                <a:solidFill>
                  <a:srgbClr val="2C4A24"/>
                </a:solidFill>
                <a:latin typeface="Thicker Bold"/>
                <a:ea typeface="Thicker Bold"/>
                <a:cs typeface="Thicker Bold"/>
                <a:sym typeface="Thicker Bold"/>
              </a:rPr>
              <a:t>MARIANA NAPOLITANI</a:t>
            </a:r>
          </a:p>
        </p:txBody>
      </p:sp>
      <p:grpSp>
        <p:nvGrpSpPr>
          <p:cNvPr name="Group 13" id="13"/>
          <p:cNvGrpSpPr/>
          <p:nvPr/>
        </p:nvGrpSpPr>
        <p:grpSpPr>
          <a:xfrm rot="0">
            <a:off x="9144000" y="1667499"/>
            <a:ext cx="2012357" cy="1875246"/>
            <a:chOff x="0" y="0"/>
            <a:chExt cx="812800" cy="757420"/>
          </a:xfrm>
        </p:grpSpPr>
        <p:sp>
          <p:nvSpPr>
            <p:cNvPr name="Freeform 14" id="14"/>
            <p:cNvSpPr/>
            <p:nvPr/>
          </p:nvSpPr>
          <p:spPr>
            <a:xfrm flipH="false" flipV="false" rot="0">
              <a:off x="0" y="0"/>
              <a:ext cx="812800" cy="757420"/>
            </a:xfrm>
            <a:custGeom>
              <a:avLst/>
              <a:gdLst/>
              <a:ahLst/>
              <a:cxnLst/>
              <a:rect r="r" b="b" t="t" l="l"/>
              <a:pathLst>
                <a:path h="757420" w="812800">
                  <a:moveTo>
                    <a:pt x="406400" y="0"/>
                  </a:moveTo>
                  <a:cubicBezTo>
                    <a:pt x="181951" y="0"/>
                    <a:pt x="0" y="169554"/>
                    <a:pt x="0" y="378710"/>
                  </a:cubicBezTo>
                  <a:cubicBezTo>
                    <a:pt x="0" y="587866"/>
                    <a:pt x="181951" y="757420"/>
                    <a:pt x="406400" y="757420"/>
                  </a:cubicBezTo>
                  <a:cubicBezTo>
                    <a:pt x="630849" y="757420"/>
                    <a:pt x="812800" y="587866"/>
                    <a:pt x="812800" y="378710"/>
                  </a:cubicBezTo>
                  <a:cubicBezTo>
                    <a:pt x="812800" y="169554"/>
                    <a:pt x="630849" y="0"/>
                    <a:pt x="406400" y="0"/>
                  </a:cubicBezTo>
                  <a:close/>
                </a:path>
              </a:pathLst>
            </a:custGeom>
            <a:solidFill>
              <a:srgbClr val="000000">
                <a:alpha val="0"/>
              </a:srgbClr>
            </a:solidFill>
            <a:ln w="9525" cap="sq">
              <a:solidFill>
                <a:srgbClr val="F5EEE0"/>
              </a:solidFill>
              <a:prstDash val="solid"/>
              <a:miter/>
            </a:ln>
          </p:spPr>
        </p:sp>
        <p:sp>
          <p:nvSpPr>
            <p:cNvPr name="TextBox 15" id="15"/>
            <p:cNvSpPr txBox="true"/>
            <p:nvPr/>
          </p:nvSpPr>
          <p:spPr>
            <a:xfrm>
              <a:off x="76200" y="42433"/>
              <a:ext cx="660400" cy="643979"/>
            </a:xfrm>
            <a:prstGeom prst="rect">
              <a:avLst/>
            </a:prstGeom>
          </p:spPr>
          <p:txBody>
            <a:bodyPr anchor="ctr" rtlCol="false" tIns="50800" lIns="50800" bIns="50800" rIns="50800"/>
            <a:lstStyle/>
            <a:p>
              <a:pPr algn="ctr">
                <a:lnSpc>
                  <a:spcPts val="2095"/>
                </a:lnSpc>
              </a:pPr>
            </a:p>
          </p:txBody>
        </p:sp>
      </p:grpSp>
      <p:grpSp>
        <p:nvGrpSpPr>
          <p:cNvPr name="Group 16" id="16"/>
          <p:cNvGrpSpPr/>
          <p:nvPr/>
        </p:nvGrpSpPr>
        <p:grpSpPr>
          <a:xfrm rot="0">
            <a:off x="9632029" y="1980250"/>
            <a:ext cx="6322160" cy="1170385"/>
            <a:chOff x="0" y="0"/>
            <a:chExt cx="1797096" cy="332686"/>
          </a:xfrm>
        </p:grpSpPr>
        <p:sp>
          <p:nvSpPr>
            <p:cNvPr name="Freeform 17" id="17"/>
            <p:cNvSpPr/>
            <p:nvPr/>
          </p:nvSpPr>
          <p:spPr>
            <a:xfrm flipH="false" flipV="false" rot="0">
              <a:off x="0" y="0"/>
              <a:ext cx="1797097" cy="332686"/>
            </a:xfrm>
            <a:custGeom>
              <a:avLst/>
              <a:gdLst/>
              <a:ahLst/>
              <a:cxnLst/>
              <a:rect r="r" b="b" t="t" l="l"/>
              <a:pathLst>
                <a:path h="332686" w="1797097">
                  <a:moveTo>
                    <a:pt x="122457" y="0"/>
                  </a:moveTo>
                  <a:lnTo>
                    <a:pt x="1674640" y="0"/>
                  </a:lnTo>
                  <a:cubicBezTo>
                    <a:pt x="1707117" y="0"/>
                    <a:pt x="1738265" y="12902"/>
                    <a:pt x="1761230" y="35867"/>
                  </a:cubicBezTo>
                  <a:cubicBezTo>
                    <a:pt x="1784195" y="58832"/>
                    <a:pt x="1797097" y="89979"/>
                    <a:pt x="1797097" y="122457"/>
                  </a:cubicBezTo>
                  <a:lnTo>
                    <a:pt x="1797097" y="210229"/>
                  </a:lnTo>
                  <a:cubicBezTo>
                    <a:pt x="1797097" y="242707"/>
                    <a:pt x="1784195" y="273854"/>
                    <a:pt x="1761230" y="296819"/>
                  </a:cubicBezTo>
                  <a:cubicBezTo>
                    <a:pt x="1738265" y="319785"/>
                    <a:pt x="1707117" y="332686"/>
                    <a:pt x="1674640" y="332686"/>
                  </a:cubicBezTo>
                  <a:lnTo>
                    <a:pt x="122457" y="332686"/>
                  </a:lnTo>
                  <a:cubicBezTo>
                    <a:pt x="54826" y="332686"/>
                    <a:pt x="0" y="277860"/>
                    <a:pt x="0" y="210229"/>
                  </a:cubicBezTo>
                  <a:lnTo>
                    <a:pt x="0" y="122457"/>
                  </a:lnTo>
                  <a:cubicBezTo>
                    <a:pt x="0" y="54826"/>
                    <a:pt x="54826" y="0"/>
                    <a:pt x="122457" y="0"/>
                  </a:cubicBezTo>
                  <a:close/>
                </a:path>
              </a:pathLst>
            </a:custGeom>
            <a:solidFill>
              <a:srgbClr val="FFFFFF"/>
            </a:solidFill>
          </p:spPr>
        </p:sp>
        <p:sp>
          <p:nvSpPr>
            <p:cNvPr name="TextBox 18" id="18"/>
            <p:cNvSpPr txBox="true"/>
            <p:nvPr/>
          </p:nvSpPr>
          <p:spPr>
            <a:xfrm>
              <a:off x="0" y="-47625"/>
              <a:ext cx="1797096" cy="380311"/>
            </a:xfrm>
            <a:prstGeom prst="rect">
              <a:avLst/>
            </a:prstGeom>
          </p:spPr>
          <p:txBody>
            <a:bodyPr anchor="ctr" rtlCol="false" tIns="50800" lIns="50800" bIns="50800" rIns="50800"/>
            <a:lstStyle/>
            <a:p>
              <a:pPr algn="ctr">
                <a:lnSpc>
                  <a:spcPts val="2935"/>
                </a:lnSpc>
              </a:pPr>
            </a:p>
            <a:p>
              <a:pPr algn="ctr">
                <a:lnSpc>
                  <a:spcPts val="2935"/>
                </a:lnSpc>
              </a:pPr>
            </a:p>
            <a:p>
              <a:pPr algn="ctr">
                <a:lnSpc>
                  <a:spcPts val="2095"/>
                </a:lnSpc>
              </a:pPr>
            </a:p>
          </p:txBody>
        </p:sp>
      </p:grpSp>
      <p:grpSp>
        <p:nvGrpSpPr>
          <p:cNvPr name="Group 19" id="19"/>
          <p:cNvGrpSpPr/>
          <p:nvPr/>
        </p:nvGrpSpPr>
        <p:grpSpPr>
          <a:xfrm rot="0">
            <a:off x="1397340" y="3823444"/>
            <a:ext cx="2012357" cy="1875246"/>
            <a:chOff x="0" y="0"/>
            <a:chExt cx="812800" cy="757420"/>
          </a:xfrm>
        </p:grpSpPr>
        <p:sp>
          <p:nvSpPr>
            <p:cNvPr name="Freeform 20" id="20"/>
            <p:cNvSpPr/>
            <p:nvPr/>
          </p:nvSpPr>
          <p:spPr>
            <a:xfrm flipH="false" flipV="false" rot="0">
              <a:off x="0" y="0"/>
              <a:ext cx="812800" cy="757420"/>
            </a:xfrm>
            <a:custGeom>
              <a:avLst/>
              <a:gdLst/>
              <a:ahLst/>
              <a:cxnLst/>
              <a:rect r="r" b="b" t="t" l="l"/>
              <a:pathLst>
                <a:path h="757420" w="812800">
                  <a:moveTo>
                    <a:pt x="406400" y="0"/>
                  </a:moveTo>
                  <a:cubicBezTo>
                    <a:pt x="181951" y="0"/>
                    <a:pt x="0" y="169554"/>
                    <a:pt x="0" y="378710"/>
                  </a:cubicBezTo>
                  <a:cubicBezTo>
                    <a:pt x="0" y="587866"/>
                    <a:pt x="181951" y="757420"/>
                    <a:pt x="406400" y="757420"/>
                  </a:cubicBezTo>
                  <a:cubicBezTo>
                    <a:pt x="630849" y="757420"/>
                    <a:pt x="812800" y="587866"/>
                    <a:pt x="812800" y="378710"/>
                  </a:cubicBezTo>
                  <a:cubicBezTo>
                    <a:pt x="812800" y="169554"/>
                    <a:pt x="630849" y="0"/>
                    <a:pt x="406400" y="0"/>
                  </a:cubicBezTo>
                  <a:close/>
                </a:path>
              </a:pathLst>
            </a:custGeom>
            <a:solidFill>
              <a:srgbClr val="000000">
                <a:alpha val="0"/>
              </a:srgbClr>
            </a:solidFill>
            <a:ln w="9525" cap="sq">
              <a:solidFill>
                <a:srgbClr val="F5EEE0"/>
              </a:solidFill>
              <a:prstDash val="solid"/>
              <a:miter/>
            </a:ln>
          </p:spPr>
        </p:sp>
        <p:sp>
          <p:nvSpPr>
            <p:cNvPr name="TextBox 21" id="21"/>
            <p:cNvSpPr txBox="true"/>
            <p:nvPr/>
          </p:nvSpPr>
          <p:spPr>
            <a:xfrm>
              <a:off x="76200" y="42433"/>
              <a:ext cx="660400" cy="643979"/>
            </a:xfrm>
            <a:prstGeom prst="rect">
              <a:avLst/>
            </a:prstGeom>
          </p:spPr>
          <p:txBody>
            <a:bodyPr anchor="ctr" rtlCol="false" tIns="50800" lIns="50800" bIns="50800" rIns="50800"/>
            <a:lstStyle/>
            <a:p>
              <a:pPr algn="ctr">
                <a:lnSpc>
                  <a:spcPts val="2095"/>
                </a:lnSpc>
              </a:pPr>
            </a:p>
          </p:txBody>
        </p:sp>
      </p:grpSp>
      <p:grpSp>
        <p:nvGrpSpPr>
          <p:cNvPr name="Group 22" id="22"/>
          <p:cNvGrpSpPr/>
          <p:nvPr/>
        </p:nvGrpSpPr>
        <p:grpSpPr>
          <a:xfrm rot="0">
            <a:off x="1885369" y="4136195"/>
            <a:ext cx="6322160" cy="1170385"/>
            <a:chOff x="0" y="0"/>
            <a:chExt cx="1797096" cy="332686"/>
          </a:xfrm>
        </p:grpSpPr>
        <p:sp>
          <p:nvSpPr>
            <p:cNvPr name="Freeform 23" id="23"/>
            <p:cNvSpPr/>
            <p:nvPr/>
          </p:nvSpPr>
          <p:spPr>
            <a:xfrm flipH="false" flipV="false" rot="0">
              <a:off x="0" y="0"/>
              <a:ext cx="1797097" cy="332686"/>
            </a:xfrm>
            <a:custGeom>
              <a:avLst/>
              <a:gdLst/>
              <a:ahLst/>
              <a:cxnLst/>
              <a:rect r="r" b="b" t="t" l="l"/>
              <a:pathLst>
                <a:path h="332686" w="1797097">
                  <a:moveTo>
                    <a:pt x="122457" y="0"/>
                  </a:moveTo>
                  <a:lnTo>
                    <a:pt x="1674640" y="0"/>
                  </a:lnTo>
                  <a:cubicBezTo>
                    <a:pt x="1707117" y="0"/>
                    <a:pt x="1738265" y="12902"/>
                    <a:pt x="1761230" y="35867"/>
                  </a:cubicBezTo>
                  <a:cubicBezTo>
                    <a:pt x="1784195" y="58832"/>
                    <a:pt x="1797097" y="89979"/>
                    <a:pt x="1797097" y="122457"/>
                  </a:cubicBezTo>
                  <a:lnTo>
                    <a:pt x="1797097" y="210229"/>
                  </a:lnTo>
                  <a:cubicBezTo>
                    <a:pt x="1797097" y="242707"/>
                    <a:pt x="1784195" y="273854"/>
                    <a:pt x="1761230" y="296819"/>
                  </a:cubicBezTo>
                  <a:cubicBezTo>
                    <a:pt x="1738265" y="319785"/>
                    <a:pt x="1707117" y="332686"/>
                    <a:pt x="1674640" y="332686"/>
                  </a:cubicBezTo>
                  <a:lnTo>
                    <a:pt x="122457" y="332686"/>
                  </a:lnTo>
                  <a:cubicBezTo>
                    <a:pt x="54826" y="332686"/>
                    <a:pt x="0" y="277860"/>
                    <a:pt x="0" y="210229"/>
                  </a:cubicBezTo>
                  <a:lnTo>
                    <a:pt x="0" y="122457"/>
                  </a:lnTo>
                  <a:cubicBezTo>
                    <a:pt x="0" y="54826"/>
                    <a:pt x="54826" y="0"/>
                    <a:pt x="122457" y="0"/>
                  </a:cubicBezTo>
                  <a:close/>
                </a:path>
              </a:pathLst>
            </a:custGeom>
            <a:solidFill>
              <a:srgbClr val="FFFFFF"/>
            </a:solidFill>
          </p:spPr>
        </p:sp>
        <p:sp>
          <p:nvSpPr>
            <p:cNvPr name="TextBox 24" id="24"/>
            <p:cNvSpPr txBox="true"/>
            <p:nvPr/>
          </p:nvSpPr>
          <p:spPr>
            <a:xfrm>
              <a:off x="0" y="-28575"/>
              <a:ext cx="1797096" cy="361261"/>
            </a:xfrm>
            <a:prstGeom prst="rect">
              <a:avLst/>
            </a:prstGeom>
          </p:spPr>
          <p:txBody>
            <a:bodyPr anchor="ctr" rtlCol="false" tIns="50800" lIns="50800" bIns="50800" rIns="50800"/>
            <a:lstStyle/>
            <a:p>
              <a:pPr algn="ctr">
                <a:lnSpc>
                  <a:spcPts val="2095"/>
                </a:lnSpc>
              </a:pPr>
            </a:p>
          </p:txBody>
        </p:sp>
      </p:grpSp>
      <p:grpSp>
        <p:nvGrpSpPr>
          <p:cNvPr name="Group 25" id="25"/>
          <p:cNvGrpSpPr/>
          <p:nvPr/>
        </p:nvGrpSpPr>
        <p:grpSpPr>
          <a:xfrm rot="0">
            <a:off x="9274328" y="3953373"/>
            <a:ext cx="2012357" cy="1875246"/>
            <a:chOff x="0" y="0"/>
            <a:chExt cx="812800" cy="757420"/>
          </a:xfrm>
        </p:grpSpPr>
        <p:sp>
          <p:nvSpPr>
            <p:cNvPr name="Freeform 26" id="26"/>
            <p:cNvSpPr/>
            <p:nvPr/>
          </p:nvSpPr>
          <p:spPr>
            <a:xfrm flipH="false" flipV="false" rot="0">
              <a:off x="0" y="0"/>
              <a:ext cx="812800" cy="757420"/>
            </a:xfrm>
            <a:custGeom>
              <a:avLst/>
              <a:gdLst/>
              <a:ahLst/>
              <a:cxnLst/>
              <a:rect r="r" b="b" t="t" l="l"/>
              <a:pathLst>
                <a:path h="757420" w="812800">
                  <a:moveTo>
                    <a:pt x="406400" y="0"/>
                  </a:moveTo>
                  <a:cubicBezTo>
                    <a:pt x="181951" y="0"/>
                    <a:pt x="0" y="169554"/>
                    <a:pt x="0" y="378710"/>
                  </a:cubicBezTo>
                  <a:cubicBezTo>
                    <a:pt x="0" y="587866"/>
                    <a:pt x="181951" y="757420"/>
                    <a:pt x="406400" y="757420"/>
                  </a:cubicBezTo>
                  <a:cubicBezTo>
                    <a:pt x="630849" y="757420"/>
                    <a:pt x="812800" y="587866"/>
                    <a:pt x="812800" y="378710"/>
                  </a:cubicBezTo>
                  <a:cubicBezTo>
                    <a:pt x="812800" y="169554"/>
                    <a:pt x="630849" y="0"/>
                    <a:pt x="406400" y="0"/>
                  </a:cubicBezTo>
                  <a:close/>
                </a:path>
              </a:pathLst>
            </a:custGeom>
            <a:solidFill>
              <a:srgbClr val="000000">
                <a:alpha val="0"/>
              </a:srgbClr>
            </a:solidFill>
            <a:ln w="9525" cap="sq">
              <a:solidFill>
                <a:srgbClr val="F5EEE0"/>
              </a:solidFill>
              <a:prstDash val="solid"/>
              <a:miter/>
            </a:ln>
          </p:spPr>
        </p:sp>
        <p:sp>
          <p:nvSpPr>
            <p:cNvPr name="TextBox 27" id="27"/>
            <p:cNvSpPr txBox="true"/>
            <p:nvPr/>
          </p:nvSpPr>
          <p:spPr>
            <a:xfrm>
              <a:off x="76200" y="42433"/>
              <a:ext cx="660400" cy="643979"/>
            </a:xfrm>
            <a:prstGeom prst="rect">
              <a:avLst/>
            </a:prstGeom>
          </p:spPr>
          <p:txBody>
            <a:bodyPr anchor="ctr" rtlCol="false" tIns="50800" lIns="50800" bIns="50800" rIns="50800"/>
            <a:lstStyle/>
            <a:p>
              <a:pPr algn="ctr">
                <a:lnSpc>
                  <a:spcPts val="2095"/>
                </a:lnSpc>
              </a:pPr>
            </a:p>
          </p:txBody>
        </p:sp>
      </p:grpSp>
      <p:grpSp>
        <p:nvGrpSpPr>
          <p:cNvPr name="Group 28" id="28"/>
          <p:cNvGrpSpPr/>
          <p:nvPr/>
        </p:nvGrpSpPr>
        <p:grpSpPr>
          <a:xfrm rot="0">
            <a:off x="9762357" y="4266124"/>
            <a:ext cx="6322160" cy="1170385"/>
            <a:chOff x="0" y="0"/>
            <a:chExt cx="1797096" cy="332686"/>
          </a:xfrm>
        </p:grpSpPr>
        <p:sp>
          <p:nvSpPr>
            <p:cNvPr name="Freeform 29" id="29"/>
            <p:cNvSpPr/>
            <p:nvPr/>
          </p:nvSpPr>
          <p:spPr>
            <a:xfrm flipH="false" flipV="false" rot="0">
              <a:off x="0" y="0"/>
              <a:ext cx="1797097" cy="332686"/>
            </a:xfrm>
            <a:custGeom>
              <a:avLst/>
              <a:gdLst/>
              <a:ahLst/>
              <a:cxnLst/>
              <a:rect r="r" b="b" t="t" l="l"/>
              <a:pathLst>
                <a:path h="332686" w="1797097">
                  <a:moveTo>
                    <a:pt x="122457" y="0"/>
                  </a:moveTo>
                  <a:lnTo>
                    <a:pt x="1674640" y="0"/>
                  </a:lnTo>
                  <a:cubicBezTo>
                    <a:pt x="1707117" y="0"/>
                    <a:pt x="1738265" y="12902"/>
                    <a:pt x="1761230" y="35867"/>
                  </a:cubicBezTo>
                  <a:cubicBezTo>
                    <a:pt x="1784195" y="58832"/>
                    <a:pt x="1797097" y="89979"/>
                    <a:pt x="1797097" y="122457"/>
                  </a:cubicBezTo>
                  <a:lnTo>
                    <a:pt x="1797097" y="210229"/>
                  </a:lnTo>
                  <a:cubicBezTo>
                    <a:pt x="1797097" y="242707"/>
                    <a:pt x="1784195" y="273854"/>
                    <a:pt x="1761230" y="296819"/>
                  </a:cubicBezTo>
                  <a:cubicBezTo>
                    <a:pt x="1738265" y="319785"/>
                    <a:pt x="1707117" y="332686"/>
                    <a:pt x="1674640" y="332686"/>
                  </a:cubicBezTo>
                  <a:lnTo>
                    <a:pt x="122457" y="332686"/>
                  </a:lnTo>
                  <a:cubicBezTo>
                    <a:pt x="54826" y="332686"/>
                    <a:pt x="0" y="277860"/>
                    <a:pt x="0" y="210229"/>
                  </a:cubicBezTo>
                  <a:lnTo>
                    <a:pt x="0" y="122457"/>
                  </a:lnTo>
                  <a:cubicBezTo>
                    <a:pt x="0" y="54826"/>
                    <a:pt x="54826" y="0"/>
                    <a:pt x="122457" y="0"/>
                  </a:cubicBezTo>
                  <a:close/>
                </a:path>
              </a:pathLst>
            </a:custGeom>
            <a:solidFill>
              <a:srgbClr val="FFFFFF"/>
            </a:solidFill>
          </p:spPr>
        </p:sp>
        <p:sp>
          <p:nvSpPr>
            <p:cNvPr name="TextBox 30" id="30"/>
            <p:cNvSpPr txBox="true"/>
            <p:nvPr/>
          </p:nvSpPr>
          <p:spPr>
            <a:xfrm>
              <a:off x="0" y="-28575"/>
              <a:ext cx="1797096" cy="361261"/>
            </a:xfrm>
            <a:prstGeom prst="rect">
              <a:avLst/>
            </a:prstGeom>
          </p:spPr>
          <p:txBody>
            <a:bodyPr anchor="ctr" rtlCol="false" tIns="50800" lIns="50800" bIns="50800" rIns="50800"/>
            <a:lstStyle/>
            <a:p>
              <a:pPr algn="ctr">
                <a:lnSpc>
                  <a:spcPts val="2095"/>
                </a:lnSpc>
              </a:pPr>
            </a:p>
          </p:txBody>
        </p:sp>
      </p:grpSp>
      <p:grpSp>
        <p:nvGrpSpPr>
          <p:cNvPr name="Group 31" id="31"/>
          <p:cNvGrpSpPr/>
          <p:nvPr/>
        </p:nvGrpSpPr>
        <p:grpSpPr>
          <a:xfrm rot="0">
            <a:off x="1397340" y="6289240"/>
            <a:ext cx="2012357" cy="1875246"/>
            <a:chOff x="0" y="0"/>
            <a:chExt cx="812800" cy="757420"/>
          </a:xfrm>
        </p:grpSpPr>
        <p:sp>
          <p:nvSpPr>
            <p:cNvPr name="Freeform 32" id="32"/>
            <p:cNvSpPr/>
            <p:nvPr/>
          </p:nvSpPr>
          <p:spPr>
            <a:xfrm flipH="false" flipV="false" rot="0">
              <a:off x="0" y="0"/>
              <a:ext cx="812800" cy="757420"/>
            </a:xfrm>
            <a:custGeom>
              <a:avLst/>
              <a:gdLst/>
              <a:ahLst/>
              <a:cxnLst/>
              <a:rect r="r" b="b" t="t" l="l"/>
              <a:pathLst>
                <a:path h="757420" w="812800">
                  <a:moveTo>
                    <a:pt x="406400" y="0"/>
                  </a:moveTo>
                  <a:cubicBezTo>
                    <a:pt x="181951" y="0"/>
                    <a:pt x="0" y="169554"/>
                    <a:pt x="0" y="378710"/>
                  </a:cubicBezTo>
                  <a:cubicBezTo>
                    <a:pt x="0" y="587866"/>
                    <a:pt x="181951" y="757420"/>
                    <a:pt x="406400" y="757420"/>
                  </a:cubicBezTo>
                  <a:cubicBezTo>
                    <a:pt x="630849" y="757420"/>
                    <a:pt x="812800" y="587866"/>
                    <a:pt x="812800" y="378710"/>
                  </a:cubicBezTo>
                  <a:cubicBezTo>
                    <a:pt x="812800" y="169554"/>
                    <a:pt x="630849" y="0"/>
                    <a:pt x="406400" y="0"/>
                  </a:cubicBezTo>
                  <a:close/>
                </a:path>
              </a:pathLst>
            </a:custGeom>
            <a:solidFill>
              <a:srgbClr val="000000">
                <a:alpha val="0"/>
              </a:srgbClr>
            </a:solidFill>
            <a:ln w="9525" cap="sq">
              <a:solidFill>
                <a:srgbClr val="F5EEE0"/>
              </a:solidFill>
              <a:prstDash val="solid"/>
              <a:miter/>
            </a:ln>
          </p:spPr>
        </p:sp>
        <p:sp>
          <p:nvSpPr>
            <p:cNvPr name="TextBox 33" id="33"/>
            <p:cNvSpPr txBox="true"/>
            <p:nvPr/>
          </p:nvSpPr>
          <p:spPr>
            <a:xfrm>
              <a:off x="76200" y="42433"/>
              <a:ext cx="660400" cy="643979"/>
            </a:xfrm>
            <a:prstGeom prst="rect">
              <a:avLst/>
            </a:prstGeom>
          </p:spPr>
          <p:txBody>
            <a:bodyPr anchor="ctr" rtlCol="false" tIns="50800" lIns="50800" bIns="50800" rIns="50800"/>
            <a:lstStyle/>
            <a:p>
              <a:pPr algn="ctr">
                <a:lnSpc>
                  <a:spcPts val="2095"/>
                </a:lnSpc>
              </a:pPr>
            </a:p>
          </p:txBody>
        </p:sp>
      </p:grpSp>
      <p:grpSp>
        <p:nvGrpSpPr>
          <p:cNvPr name="Group 34" id="34"/>
          <p:cNvGrpSpPr/>
          <p:nvPr/>
        </p:nvGrpSpPr>
        <p:grpSpPr>
          <a:xfrm rot="0">
            <a:off x="1885369" y="6601991"/>
            <a:ext cx="6322160" cy="1170385"/>
            <a:chOff x="0" y="0"/>
            <a:chExt cx="1797096" cy="332686"/>
          </a:xfrm>
        </p:grpSpPr>
        <p:sp>
          <p:nvSpPr>
            <p:cNvPr name="Freeform 35" id="35"/>
            <p:cNvSpPr/>
            <p:nvPr/>
          </p:nvSpPr>
          <p:spPr>
            <a:xfrm flipH="false" flipV="false" rot="0">
              <a:off x="0" y="0"/>
              <a:ext cx="1797097" cy="332686"/>
            </a:xfrm>
            <a:custGeom>
              <a:avLst/>
              <a:gdLst/>
              <a:ahLst/>
              <a:cxnLst/>
              <a:rect r="r" b="b" t="t" l="l"/>
              <a:pathLst>
                <a:path h="332686" w="1797097">
                  <a:moveTo>
                    <a:pt x="122457" y="0"/>
                  </a:moveTo>
                  <a:lnTo>
                    <a:pt x="1674640" y="0"/>
                  </a:lnTo>
                  <a:cubicBezTo>
                    <a:pt x="1707117" y="0"/>
                    <a:pt x="1738265" y="12902"/>
                    <a:pt x="1761230" y="35867"/>
                  </a:cubicBezTo>
                  <a:cubicBezTo>
                    <a:pt x="1784195" y="58832"/>
                    <a:pt x="1797097" y="89979"/>
                    <a:pt x="1797097" y="122457"/>
                  </a:cubicBezTo>
                  <a:lnTo>
                    <a:pt x="1797097" y="210229"/>
                  </a:lnTo>
                  <a:cubicBezTo>
                    <a:pt x="1797097" y="242707"/>
                    <a:pt x="1784195" y="273854"/>
                    <a:pt x="1761230" y="296819"/>
                  </a:cubicBezTo>
                  <a:cubicBezTo>
                    <a:pt x="1738265" y="319785"/>
                    <a:pt x="1707117" y="332686"/>
                    <a:pt x="1674640" y="332686"/>
                  </a:cubicBezTo>
                  <a:lnTo>
                    <a:pt x="122457" y="332686"/>
                  </a:lnTo>
                  <a:cubicBezTo>
                    <a:pt x="54826" y="332686"/>
                    <a:pt x="0" y="277860"/>
                    <a:pt x="0" y="210229"/>
                  </a:cubicBezTo>
                  <a:lnTo>
                    <a:pt x="0" y="122457"/>
                  </a:lnTo>
                  <a:cubicBezTo>
                    <a:pt x="0" y="54826"/>
                    <a:pt x="54826" y="0"/>
                    <a:pt x="122457" y="0"/>
                  </a:cubicBezTo>
                  <a:close/>
                </a:path>
              </a:pathLst>
            </a:custGeom>
            <a:solidFill>
              <a:srgbClr val="FFFFFF"/>
            </a:solidFill>
          </p:spPr>
        </p:sp>
        <p:sp>
          <p:nvSpPr>
            <p:cNvPr name="TextBox 36" id="36"/>
            <p:cNvSpPr txBox="true"/>
            <p:nvPr/>
          </p:nvSpPr>
          <p:spPr>
            <a:xfrm>
              <a:off x="0" y="-28575"/>
              <a:ext cx="1797096" cy="361261"/>
            </a:xfrm>
            <a:prstGeom prst="rect">
              <a:avLst/>
            </a:prstGeom>
          </p:spPr>
          <p:txBody>
            <a:bodyPr anchor="ctr" rtlCol="false" tIns="50800" lIns="50800" bIns="50800" rIns="50800"/>
            <a:lstStyle/>
            <a:p>
              <a:pPr algn="ctr">
                <a:lnSpc>
                  <a:spcPts val="2095"/>
                </a:lnSpc>
              </a:pPr>
            </a:p>
          </p:txBody>
        </p:sp>
      </p:grpSp>
      <p:sp>
        <p:nvSpPr>
          <p:cNvPr name="TextBox 37" id="37"/>
          <p:cNvSpPr txBox="true"/>
          <p:nvPr/>
        </p:nvSpPr>
        <p:spPr>
          <a:xfrm rot="0">
            <a:off x="3832366" y="2786141"/>
            <a:ext cx="2000837" cy="397513"/>
          </a:xfrm>
          <a:prstGeom prst="rect">
            <a:avLst/>
          </a:prstGeom>
        </p:spPr>
        <p:txBody>
          <a:bodyPr anchor="t" rtlCol="false" tIns="0" lIns="0" bIns="0" rIns="0">
            <a:spAutoFit/>
          </a:bodyPr>
          <a:lstStyle/>
          <a:p>
            <a:pPr algn="l">
              <a:lnSpc>
                <a:spcPts val="3289"/>
              </a:lnSpc>
            </a:pPr>
            <a:r>
              <a:rPr lang="en-US" sz="2349">
                <a:solidFill>
                  <a:srgbClr val="FF3131"/>
                </a:solidFill>
                <a:latin typeface="Questrial"/>
                <a:ea typeface="Questrial"/>
                <a:cs typeface="Questrial"/>
                <a:sym typeface="Questrial"/>
              </a:rPr>
              <a:t> Team_Leader </a:t>
            </a:r>
          </a:p>
        </p:txBody>
      </p:sp>
      <p:grpSp>
        <p:nvGrpSpPr>
          <p:cNvPr name="Group 38" id="38"/>
          <p:cNvGrpSpPr/>
          <p:nvPr/>
        </p:nvGrpSpPr>
        <p:grpSpPr>
          <a:xfrm rot="0">
            <a:off x="9274328" y="6238194"/>
            <a:ext cx="2012357" cy="1875246"/>
            <a:chOff x="0" y="0"/>
            <a:chExt cx="812800" cy="757420"/>
          </a:xfrm>
        </p:grpSpPr>
        <p:sp>
          <p:nvSpPr>
            <p:cNvPr name="Freeform 39" id="39"/>
            <p:cNvSpPr/>
            <p:nvPr/>
          </p:nvSpPr>
          <p:spPr>
            <a:xfrm flipH="false" flipV="false" rot="0">
              <a:off x="0" y="0"/>
              <a:ext cx="812800" cy="757420"/>
            </a:xfrm>
            <a:custGeom>
              <a:avLst/>
              <a:gdLst/>
              <a:ahLst/>
              <a:cxnLst/>
              <a:rect r="r" b="b" t="t" l="l"/>
              <a:pathLst>
                <a:path h="757420" w="812800">
                  <a:moveTo>
                    <a:pt x="406400" y="0"/>
                  </a:moveTo>
                  <a:cubicBezTo>
                    <a:pt x="181951" y="0"/>
                    <a:pt x="0" y="169554"/>
                    <a:pt x="0" y="378710"/>
                  </a:cubicBezTo>
                  <a:cubicBezTo>
                    <a:pt x="0" y="587866"/>
                    <a:pt x="181951" y="757420"/>
                    <a:pt x="406400" y="757420"/>
                  </a:cubicBezTo>
                  <a:cubicBezTo>
                    <a:pt x="630849" y="757420"/>
                    <a:pt x="812800" y="587866"/>
                    <a:pt x="812800" y="378710"/>
                  </a:cubicBezTo>
                  <a:cubicBezTo>
                    <a:pt x="812800" y="169554"/>
                    <a:pt x="630849" y="0"/>
                    <a:pt x="406400" y="0"/>
                  </a:cubicBezTo>
                  <a:close/>
                </a:path>
              </a:pathLst>
            </a:custGeom>
            <a:solidFill>
              <a:srgbClr val="000000">
                <a:alpha val="0"/>
              </a:srgbClr>
            </a:solidFill>
            <a:ln w="9525" cap="sq">
              <a:solidFill>
                <a:srgbClr val="F5EEE0"/>
              </a:solidFill>
              <a:prstDash val="solid"/>
              <a:miter/>
            </a:ln>
          </p:spPr>
        </p:sp>
        <p:sp>
          <p:nvSpPr>
            <p:cNvPr name="TextBox 40" id="40"/>
            <p:cNvSpPr txBox="true"/>
            <p:nvPr/>
          </p:nvSpPr>
          <p:spPr>
            <a:xfrm>
              <a:off x="76200" y="42433"/>
              <a:ext cx="660400" cy="643979"/>
            </a:xfrm>
            <a:prstGeom prst="rect">
              <a:avLst/>
            </a:prstGeom>
          </p:spPr>
          <p:txBody>
            <a:bodyPr anchor="ctr" rtlCol="false" tIns="50800" lIns="50800" bIns="50800" rIns="50800"/>
            <a:lstStyle/>
            <a:p>
              <a:pPr algn="ctr">
                <a:lnSpc>
                  <a:spcPts val="2095"/>
                </a:lnSpc>
              </a:pPr>
            </a:p>
          </p:txBody>
        </p:sp>
      </p:grpSp>
      <p:grpSp>
        <p:nvGrpSpPr>
          <p:cNvPr name="Group 41" id="41"/>
          <p:cNvGrpSpPr/>
          <p:nvPr/>
        </p:nvGrpSpPr>
        <p:grpSpPr>
          <a:xfrm rot="0">
            <a:off x="9762357" y="6550945"/>
            <a:ext cx="6322160" cy="1170385"/>
            <a:chOff x="0" y="0"/>
            <a:chExt cx="1797096" cy="332686"/>
          </a:xfrm>
        </p:grpSpPr>
        <p:sp>
          <p:nvSpPr>
            <p:cNvPr name="Freeform 42" id="42"/>
            <p:cNvSpPr/>
            <p:nvPr/>
          </p:nvSpPr>
          <p:spPr>
            <a:xfrm flipH="false" flipV="false" rot="0">
              <a:off x="0" y="0"/>
              <a:ext cx="1797097" cy="332686"/>
            </a:xfrm>
            <a:custGeom>
              <a:avLst/>
              <a:gdLst/>
              <a:ahLst/>
              <a:cxnLst/>
              <a:rect r="r" b="b" t="t" l="l"/>
              <a:pathLst>
                <a:path h="332686" w="1797097">
                  <a:moveTo>
                    <a:pt x="122457" y="0"/>
                  </a:moveTo>
                  <a:lnTo>
                    <a:pt x="1674640" y="0"/>
                  </a:lnTo>
                  <a:cubicBezTo>
                    <a:pt x="1707117" y="0"/>
                    <a:pt x="1738265" y="12902"/>
                    <a:pt x="1761230" y="35867"/>
                  </a:cubicBezTo>
                  <a:cubicBezTo>
                    <a:pt x="1784195" y="58832"/>
                    <a:pt x="1797097" y="89979"/>
                    <a:pt x="1797097" y="122457"/>
                  </a:cubicBezTo>
                  <a:lnTo>
                    <a:pt x="1797097" y="210229"/>
                  </a:lnTo>
                  <a:cubicBezTo>
                    <a:pt x="1797097" y="242707"/>
                    <a:pt x="1784195" y="273854"/>
                    <a:pt x="1761230" y="296819"/>
                  </a:cubicBezTo>
                  <a:cubicBezTo>
                    <a:pt x="1738265" y="319785"/>
                    <a:pt x="1707117" y="332686"/>
                    <a:pt x="1674640" y="332686"/>
                  </a:cubicBezTo>
                  <a:lnTo>
                    <a:pt x="122457" y="332686"/>
                  </a:lnTo>
                  <a:cubicBezTo>
                    <a:pt x="54826" y="332686"/>
                    <a:pt x="0" y="277860"/>
                    <a:pt x="0" y="210229"/>
                  </a:cubicBezTo>
                  <a:lnTo>
                    <a:pt x="0" y="122457"/>
                  </a:lnTo>
                  <a:cubicBezTo>
                    <a:pt x="0" y="54826"/>
                    <a:pt x="54826" y="0"/>
                    <a:pt x="122457" y="0"/>
                  </a:cubicBezTo>
                  <a:close/>
                </a:path>
              </a:pathLst>
            </a:custGeom>
            <a:solidFill>
              <a:srgbClr val="FFFFFF"/>
            </a:solidFill>
          </p:spPr>
        </p:sp>
        <p:sp>
          <p:nvSpPr>
            <p:cNvPr name="TextBox 43" id="43"/>
            <p:cNvSpPr txBox="true"/>
            <p:nvPr/>
          </p:nvSpPr>
          <p:spPr>
            <a:xfrm>
              <a:off x="0" y="-28575"/>
              <a:ext cx="1797096" cy="361261"/>
            </a:xfrm>
            <a:prstGeom prst="rect">
              <a:avLst/>
            </a:prstGeom>
          </p:spPr>
          <p:txBody>
            <a:bodyPr anchor="ctr" rtlCol="false" tIns="50800" lIns="50800" bIns="50800" rIns="50800"/>
            <a:lstStyle/>
            <a:p>
              <a:pPr algn="ctr">
                <a:lnSpc>
                  <a:spcPts val="2095"/>
                </a:lnSpc>
              </a:pPr>
            </a:p>
          </p:txBody>
        </p:sp>
      </p:grpSp>
      <p:grpSp>
        <p:nvGrpSpPr>
          <p:cNvPr name="Group 44" id="44"/>
          <p:cNvGrpSpPr/>
          <p:nvPr/>
        </p:nvGrpSpPr>
        <p:grpSpPr>
          <a:xfrm rot="0">
            <a:off x="4832784" y="8332515"/>
            <a:ext cx="2012357" cy="1875246"/>
            <a:chOff x="0" y="0"/>
            <a:chExt cx="812800" cy="757420"/>
          </a:xfrm>
        </p:grpSpPr>
        <p:sp>
          <p:nvSpPr>
            <p:cNvPr name="Freeform 45" id="45"/>
            <p:cNvSpPr/>
            <p:nvPr/>
          </p:nvSpPr>
          <p:spPr>
            <a:xfrm flipH="false" flipV="false" rot="0">
              <a:off x="0" y="0"/>
              <a:ext cx="812800" cy="757420"/>
            </a:xfrm>
            <a:custGeom>
              <a:avLst/>
              <a:gdLst/>
              <a:ahLst/>
              <a:cxnLst/>
              <a:rect r="r" b="b" t="t" l="l"/>
              <a:pathLst>
                <a:path h="757420" w="812800">
                  <a:moveTo>
                    <a:pt x="406400" y="0"/>
                  </a:moveTo>
                  <a:cubicBezTo>
                    <a:pt x="181951" y="0"/>
                    <a:pt x="0" y="169554"/>
                    <a:pt x="0" y="378710"/>
                  </a:cubicBezTo>
                  <a:cubicBezTo>
                    <a:pt x="0" y="587866"/>
                    <a:pt x="181951" y="757420"/>
                    <a:pt x="406400" y="757420"/>
                  </a:cubicBezTo>
                  <a:cubicBezTo>
                    <a:pt x="630849" y="757420"/>
                    <a:pt x="812800" y="587866"/>
                    <a:pt x="812800" y="378710"/>
                  </a:cubicBezTo>
                  <a:cubicBezTo>
                    <a:pt x="812800" y="169554"/>
                    <a:pt x="630849" y="0"/>
                    <a:pt x="406400" y="0"/>
                  </a:cubicBezTo>
                  <a:close/>
                </a:path>
              </a:pathLst>
            </a:custGeom>
            <a:solidFill>
              <a:srgbClr val="000000">
                <a:alpha val="0"/>
              </a:srgbClr>
            </a:solidFill>
            <a:ln w="9525" cap="sq">
              <a:solidFill>
                <a:srgbClr val="F5EEE0"/>
              </a:solidFill>
              <a:prstDash val="solid"/>
              <a:miter/>
            </a:ln>
          </p:spPr>
        </p:sp>
        <p:sp>
          <p:nvSpPr>
            <p:cNvPr name="TextBox 46" id="46"/>
            <p:cNvSpPr txBox="true"/>
            <p:nvPr/>
          </p:nvSpPr>
          <p:spPr>
            <a:xfrm>
              <a:off x="76200" y="42433"/>
              <a:ext cx="660400" cy="643979"/>
            </a:xfrm>
            <a:prstGeom prst="rect">
              <a:avLst/>
            </a:prstGeom>
          </p:spPr>
          <p:txBody>
            <a:bodyPr anchor="ctr" rtlCol="false" tIns="50800" lIns="50800" bIns="50800" rIns="50800"/>
            <a:lstStyle/>
            <a:p>
              <a:pPr algn="ctr">
                <a:lnSpc>
                  <a:spcPts val="2095"/>
                </a:lnSpc>
              </a:pPr>
            </a:p>
          </p:txBody>
        </p:sp>
      </p:grpSp>
      <p:grpSp>
        <p:nvGrpSpPr>
          <p:cNvPr name="Group 47" id="47"/>
          <p:cNvGrpSpPr/>
          <p:nvPr/>
        </p:nvGrpSpPr>
        <p:grpSpPr>
          <a:xfrm rot="0">
            <a:off x="5320812" y="8645266"/>
            <a:ext cx="6322160" cy="1170385"/>
            <a:chOff x="0" y="0"/>
            <a:chExt cx="1797096" cy="332686"/>
          </a:xfrm>
        </p:grpSpPr>
        <p:sp>
          <p:nvSpPr>
            <p:cNvPr name="Freeform 48" id="48"/>
            <p:cNvSpPr/>
            <p:nvPr/>
          </p:nvSpPr>
          <p:spPr>
            <a:xfrm flipH="false" flipV="false" rot="0">
              <a:off x="0" y="0"/>
              <a:ext cx="1797097" cy="332686"/>
            </a:xfrm>
            <a:custGeom>
              <a:avLst/>
              <a:gdLst/>
              <a:ahLst/>
              <a:cxnLst/>
              <a:rect r="r" b="b" t="t" l="l"/>
              <a:pathLst>
                <a:path h="332686" w="1797097">
                  <a:moveTo>
                    <a:pt x="122457" y="0"/>
                  </a:moveTo>
                  <a:lnTo>
                    <a:pt x="1674640" y="0"/>
                  </a:lnTo>
                  <a:cubicBezTo>
                    <a:pt x="1707117" y="0"/>
                    <a:pt x="1738265" y="12902"/>
                    <a:pt x="1761230" y="35867"/>
                  </a:cubicBezTo>
                  <a:cubicBezTo>
                    <a:pt x="1784195" y="58832"/>
                    <a:pt x="1797097" y="89979"/>
                    <a:pt x="1797097" y="122457"/>
                  </a:cubicBezTo>
                  <a:lnTo>
                    <a:pt x="1797097" y="210229"/>
                  </a:lnTo>
                  <a:cubicBezTo>
                    <a:pt x="1797097" y="242707"/>
                    <a:pt x="1784195" y="273854"/>
                    <a:pt x="1761230" y="296819"/>
                  </a:cubicBezTo>
                  <a:cubicBezTo>
                    <a:pt x="1738265" y="319785"/>
                    <a:pt x="1707117" y="332686"/>
                    <a:pt x="1674640" y="332686"/>
                  </a:cubicBezTo>
                  <a:lnTo>
                    <a:pt x="122457" y="332686"/>
                  </a:lnTo>
                  <a:cubicBezTo>
                    <a:pt x="54826" y="332686"/>
                    <a:pt x="0" y="277860"/>
                    <a:pt x="0" y="210229"/>
                  </a:cubicBezTo>
                  <a:lnTo>
                    <a:pt x="0" y="122457"/>
                  </a:lnTo>
                  <a:cubicBezTo>
                    <a:pt x="0" y="54826"/>
                    <a:pt x="54826" y="0"/>
                    <a:pt x="122457" y="0"/>
                  </a:cubicBezTo>
                  <a:close/>
                </a:path>
              </a:pathLst>
            </a:custGeom>
            <a:solidFill>
              <a:srgbClr val="FFFFFF"/>
            </a:solidFill>
          </p:spPr>
        </p:sp>
        <p:sp>
          <p:nvSpPr>
            <p:cNvPr name="TextBox 49" id="49"/>
            <p:cNvSpPr txBox="true"/>
            <p:nvPr/>
          </p:nvSpPr>
          <p:spPr>
            <a:xfrm>
              <a:off x="0" y="-28575"/>
              <a:ext cx="1797096" cy="361261"/>
            </a:xfrm>
            <a:prstGeom prst="rect">
              <a:avLst/>
            </a:prstGeom>
          </p:spPr>
          <p:txBody>
            <a:bodyPr anchor="ctr" rtlCol="false" tIns="50800" lIns="50800" bIns="50800" rIns="50800"/>
            <a:lstStyle/>
            <a:p>
              <a:pPr algn="ctr">
                <a:lnSpc>
                  <a:spcPts val="2095"/>
                </a:lnSpc>
              </a:pPr>
            </a:p>
          </p:txBody>
        </p:sp>
      </p:grpSp>
      <p:sp>
        <p:nvSpPr>
          <p:cNvPr name="TextBox 50" id="50"/>
          <p:cNvSpPr txBox="true"/>
          <p:nvPr/>
        </p:nvSpPr>
        <p:spPr>
          <a:xfrm rot="0">
            <a:off x="1885369" y="4516593"/>
            <a:ext cx="6322160" cy="431798"/>
          </a:xfrm>
          <a:prstGeom prst="rect">
            <a:avLst/>
          </a:prstGeom>
        </p:spPr>
        <p:txBody>
          <a:bodyPr anchor="t" rtlCol="false" tIns="0" lIns="0" bIns="0" rIns="0">
            <a:spAutoFit/>
          </a:bodyPr>
          <a:lstStyle/>
          <a:p>
            <a:pPr algn="ctr">
              <a:lnSpc>
                <a:spcPts val="3500"/>
              </a:lnSpc>
              <a:spcBef>
                <a:spcPct val="0"/>
              </a:spcBef>
            </a:pPr>
            <a:r>
              <a:rPr lang="en-US" b="true" sz="2500">
                <a:solidFill>
                  <a:srgbClr val="000000"/>
                </a:solidFill>
                <a:latin typeface="Inter Bold"/>
                <a:ea typeface="Inter Bold"/>
                <a:cs typeface="Inter Bold"/>
                <a:sym typeface="Inter Bold"/>
              </a:rPr>
              <a:t>Bishoy Ezzat  21-00584</a:t>
            </a:r>
          </a:p>
        </p:txBody>
      </p:sp>
      <p:sp>
        <p:nvSpPr>
          <p:cNvPr name="TextBox 51" id="51"/>
          <p:cNvSpPr txBox="true"/>
          <p:nvPr/>
        </p:nvSpPr>
        <p:spPr>
          <a:xfrm rot="0">
            <a:off x="1837744" y="6939511"/>
            <a:ext cx="6322160" cy="431798"/>
          </a:xfrm>
          <a:prstGeom prst="rect">
            <a:avLst/>
          </a:prstGeom>
        </p:spPr>
        <p:txBody>
          <a:bodyPr anchor="t" rtlCol="false" tIns="0" lIns="0" bIns="0" rIns="0">
            <a:spAutoFit/>
          </a:bodyPr>
          <a:lstStyle/>
          <a:p>
            <a:pPr algn="ctr">
              <a:lnSpc>
                <a:spcPts val="3500"/>
              </a:lnSpc>
              <a:spcBef>
                <a:spcPct val="0"/>
              </a:spcBef>
            </a:pPr>
            <a:r>
              <a:rPr lang="en-US" b="true" sz="2500">
                <a:solidFill>
                  <a:srgbClr val="000000"/>
                </a:solidFill>
                <a:latin typeface="Inter Bold"/>
                <a:ea typeface="Inter Bold"/>
                <a:cs typeface="Inter Bold"/>
                <a:sym typeface="Inter Bold"/>
              </a:rPr>
              <a:t>Hager Abdelqader  21-02131</a:t>
            </a:r>
          </a:p>
        </p:txBody>
      </p:sp>
      <p:sp>
        <p:nvSpPr>
          <p:cNvPr name="TextBox 52" id="52"/>
          <p:cNvSpPr txBox="true"/>
          <p:nvPr/>
        </p:nvSpPr>
        <p:spPr>
          <a:xfrm rot="0">
            <a:off x="1738379" y="2332509"/>
            <a:ext cx="6322160" cy="431798"/>
          </a:xfrm>
          <a:prstGeom prst="rect">
            <a:avLst/>
          </a:prstGeom>
        </p:spPr>
        <p:txBody>
          <a:bodyPr anchor="t" rtlCol="false" tIns="0" lIns="0" bIns="0" rIns="0">
            <a:spAutoFit/>
          </a:bodyPr>
          <a:lstStyle/>
          <a:p>
            <a:pPr algn="ctr">
              <a:lnSpc>
                <a:spcPts val="3500"/>
              </a:lnSpc>
              <a:spcBef>
                <a:spcPct val="0"/>
              </a:spcBef>
            </a:pPr>
            <a:r>
              <a:rPr lang="en-US" b="true" sz="2500">
                <a:solidFill>
                  <a:srgbClr val="000000"/>
                </a:solidFill>
                <a:latin typeface="Inter Bold"/>
                <a:ea typeface="Inter Bold"/>
                <a:cs typeface="Inter Bold"/>
                <a:sym typeface="Inter Bold"/>
              </a:rPr>
              <a:t>Kholoud Mohsen   21-00882</a:t>
            </a:r>
          </a:p>
        </p:txBody>
      </p:sp>
      <p:sp>
        <p:nvSpPr>
          <p:cNvPr name="TextBox 53" id="53"/>
          <p:cNvSpPr txBox="true"/>
          <p:nvPr/>
        </p:nvSpPr>
        <p:spPr>
          <a:xfrm rot="0">
            <a:off x="10164989" y="6923994"/>
            <a:ext cx="5516896" cy="431620"/>
          </a:xfrm>
          <a:prstGeom prst="rect">
            <a:avLst/>
          </a:prstGeom>
        </p:spPr>
        <p:txBody>
          <a:bodyPr anchor="t" rtlCol="false" tIns="0" lIns="0" bIns="0" rIns="0">
            <a:spAutoFit/>
          </a:bodyPr>
          <a:lstStyle/>
          <a:p>
            <a:pPr algn="ctr">
              <a:lnSpc>
                <a:spcPts val="3509"/>
              </a:lnSpc>
              <a:spcBef>
                <a:spcPct val="0"/>
              </a:spcBef>
            </a:pPr>
            <a:r>
              <a:rPr lang="en-US" b="true" sz="2507">
                <a:solidFill>
                  <a:srgbClr val="000000"/>
                </a:solidFill>
                <a:latin typeface="Inter Bold"/>
                <a:ea typeface="Inter Bold"/>
                <a:cs typeface="Inter Bold"/>
                <a:sym typeface="Inter Bold"/>
              </a:rPr>
              <a:t>Mariam Hany   21-01011</a:t>
            </a:r>
          </a:p>
        </p:txBody>
      </p:sp>
      <p:sp>
        <p:nvSpPr>
          <p:cNvPr name="TextBox 54" id="54"/>
          <p:cNvSpPr txBox="true"/>
          <p:nvPr/>
        </p:nvSpPr>
        <p:spPr>
          <a:xfrm rot="0">
            <a:off x="5320812" y="9005571"/>
            <a:ext cx="6322160" cy="464818"/>
          </a:xfrm>
          <a:prstGeom prst="rect">
            <a:avLst/>
          </a:prstGeom>
        </p:spPr>
        <p:txBody>
          <a:bodyPr anchor="t" rtlCol="false" tIns="0" lIns="0" bIns="0" rIns="0">
            <a:spAutoFit/>
          </a:bodyPr>
          <a:lstStyle/>
          <a:p>
            <a:pPr algn="ctr">
              <a:lnSpc>
                <a:spcPts val="3780"/>
              </a:lnSpc>
              <a:spcBef>
                <a:spcPct val="0"/>
              </a:spcBef>
            </a:pPr>
            <a:r>
              <a:rPr lang="en-US" b="true" sz="2700">
                <a:solidFill>
                  <a:srgbClr val="000000"/>
                </a:solidFill>
                <a:latin typeface="Inter Bold"/>
                <a:ea typeface="Inter Bold"/>
                <a:cs typeface="Inter Bold"/>
                <a:sym typeface="Inter Bold"/>
              </a:rPr>
              <a:t>Farah Mohamed  21-00686</a:t>
            </a:r>
          </a:p>
        </p:txBody>
      </p:sp>
      <p:sp>
        <p:nvSpPr>
          <p:cNvPr name="TextBox 55" id="55"/>
          <p:cNvSpPr txBox="true"/>
          <p:nvPr/>
        </p:nvSpPr>
        <p:spPr>
          <a:xfrm rot="0">
            <a:off x="9743307" y="4638120"/>
            <a:ext cx="6322160" cy="431798"/>
          </a:xfrm>
          <a:prstGeom prst="rect">
            <a:avLst/>
          </a:prstGeom>
        </p:spPr>
        <p:txBody>
          <a:bodyPr anchor="t" rtlCol="false" tIns="0" lIns="0" bIns="0" rIns="0">
            <a:spAutoFit/>
          </a:bodyPr>
          <a:lstStyle/>
          <a:p>
            <a:pPr algn="ctr">
              <a:lnSpc>
                <a:spcPts val="3500"/>
              </a:lnSpc>
              <a:spcBef>
                <a:spcPct val="0"/>
              </a:spcBef>
            </a:pPr>
            <a:r>
              <a:rPr lang="en-US" b="true" sz="2500">
                <a:solidFill>
                  <a:srgbClr val="000000"/>
                </a:solidFill>
                <a:latin typeface="Inter Bold"/>
                <a:ea typeface="Inter Bold"/>
                <a:cs typeface="Inter Bold"/>
                <a:sym typeface="Inter Bold"/>
              </a:rPr>
              <a:t>George Hany 21-00724</a:t>
            </a:r>
          </a:p>
        </p:txBody>
      </p:sp>
      <p:sp>
        <p:nvSpPr>
          <p:cNvPr name="TextBox 56" id="56"/>
          <p:cNvSpPr txBox="true"/>
          <p:nvPr/>
        </p:nvSpPr>
        <p:spPr>
          <a:xfrm rot="0">
            <a:off x="10920017" y="2350442"/>
            <a:ext cx="3746183" cy="431798"/>
          </a:xfrm>
          <a:prstGeom prst="rect">
            <a:avLst/>
          </a:prstGeom>
        </p:spPr>
        <p:txBody>
          <a:bodyPr anchor="t" rtlCol="false" tIns="0" lIns="0" bIns="0" rIns="0">
            <a:spAutoFit/>
          </a:bodyPr>
          <a:lstStyle/>
          <a:p>
            <a:pPr algn="ctr">
              <a:lnSpc>
                <a:spcPts val="3500"/>
              </a:lnSpc>
              <a:spcBef>
                <a:spcPct val="0"/>
              </a:spcBef>
            </a:pPr>
            <a:r>
              <a:rPr lang="en-US" b="true" sz="2500">
                <a:solidFill>
                  <a:srgbClr val="000000"/>
                </a:solidFill>
                <a:latin typeface="Inter Bold"/>
                <a:ea typeface="Inter Bold"/>
                <a:cs typeface="Inter Bold"/>
                <a:sym typeface="Inter Bold"/>
              </a:rPr>
              <a:t>Eslam Ayman 21-01854 </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sp>
        <p:nvSpPr>
          <p:cNvPr name="Freeform 2" id="2"/>
          <p:cNvSpPr/>
          <p:nvPr/>
        </p:nvSpPr>
        <p:spPr>
          <a:xfrm flipH="false" flipV="false" rot="0">
            <a:off x="809306" y="2296309"/>
            <a:ext cx="13092317" cy="6556062"/>
          </a:xfrm>
          <a:custGeom>
            <a:avLst/>
            <a:gdLst/>
            <a:ahLst/>
            <a:cxnLst/>
            <a:rect r="r" b="b" t="t" l="l"/>
            <a:pathLst>
              <a:path h="6556062" w="13092317">
                <a:moveTo>
                  <a:pt x="0" y="0"/>
                </a:moveTo>
                <a:lnTo>
                  <a:pt x="13092317" y="0"/>
                </a:lnTo>
                <a:lnTo>
                  <a:pt x="13092317" y="6556062"/>
                </a:lnTo>
                <a:lnTo>
                  <a:pt x="0" y="6556062"/>
                </a:lnTo>
                <a:lnTo>
                  <a:pt x="0" y="0"/>
                </a:lnTo>
                <a:close/>
              </a:path>
            </a:pathLst>
          </a:custGeom>
          <a:blipFill>
            <a:blip r:embed="rId2"/>
            <a:stretch>
              <a:fillRect l="0" t="0" r="0" b="0"/>
            </a:stretch>
          </a:blipFill>
        </p:spPr>
      </p:sp>
      <p:sp>
        <p:nvSpPr>
          <p:cNvPr name="TextBox 3" id="3"/>
          <p:cNvSpPr txBox="true"/>
          <p:nvPr/>
        </p:nvSpPr>
        <p:spPr>
          <a:xfrm rot="0">
            <a:off x="5424904" y="561975"/>
            <a:ext cx="7438192" cy="809625"/>
          </a:xfrm>
          <a:prstGeom prst="rect">
            <a:avLst/>
          </a:prstGeom>
        </p:spPr>
        <p:txBody>
          <a:bodyPr anchor="t" rtlCol="false" tIns="0" lIns="0" bIns="0" rIns="0">
            <a:spAutoFit/>
          </a:bodyPr>
          <a:lstStyle/>
          <a:p>
            <a:pPr algn="ctr">
              <a:lnSpc>
                <a:spcPts val="6299"/>
              </a:lnSpc>
              <a:spcBef>
                <a:spcPct val="0"/>
              </a:spcBef>
            </a:pPr>
            <a:r>
              <a:rPr lang="en-US" b="true" sz="4500">
                <a:solidFill>
                  <a:srgbClr val="134E1A"/>
                </a:solidFill>
                <a:latin typeface="Poppins Bold"/>
                <a:ea typeface="Poppins Bold"/>
                <a:cs typeface="Poppins Bold"/>
                <a:sym typeface="Poppins Bold"/>
              </a:rPr>
              <a:t>Model 3:  XGBoost Results</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Freeform 2" id="2"/>
          <p:cNvSpPr/>
          <p:nvPr/>
        </p:nvSpPr>
        <p:spPr>
          <a:xfrm flipH="false" flipV="false" rot="0">
            <a:off x="2170268" y="7814121"/>
            <a:ext cx="6546993" cy="1377504"/>
          </a:xfrm>
          <a:custGeom>
            <a:avLst/>
            <a:gdLst/>
            <a:ahLst/>
            <a:cxnLst/>
            <a:rect r="r" b="b" t="t" l="l"/>
            <a:pathLst>
              <a:path h="1377504" w="6546993">
                <a:moveTo>
                  <a:pt x="0" y="0"/>
                </a:moveTo>
                <a:lnTo>
                  <a:pt x="6546993" y="0"/>
                </a:lnTo>
                <a:lnTo>
                  <a:pt x="6546993" y="1377504"/>
                </a:lnTo>
                <a:lnTo>
                  <a:pt x="0" y="1377504"/>
                </a:lnTo>
                <a:lnTo>
                  <a:pt x="0" y="0"/>
                </a:lnTo>
                <a:close/>
              </a:path>
            </a:pathLst>
          </a:custGeom>
          <a:blipFill>
            <a:blip r:embed="rId2"/>
            <a:stretch>
              <a:fillRect l="-10403" t="0" r="-24544" b="0"/>
            </a:stretch>
          </a:blipFill>
        </p:spPr>
      </p:sp>
      <p:sp>
        <p:nvSpPr>
          <p:cNvPr name="Freeform 3" id="3"/>
          <p:cNvSpPr/>
          <p:nvPr/>
        </p:nvSpPr>
        <p:spPr>
          <a:xfrm flipH="false" flipV="false" rot="0">
            <a:off x="10383310" y="7980479"/>
            <a:ext cx="6528741" cy="1211146"/>
          </a:xfrm>
          <a:custGeom>
            <a:avLst/>
            <a:gdLst/>
            <a:ahLst/>
            <a:cxnLst/>
            <a:rect r="r" b="b" t="t" l="l"/>
            <a:pathLst>
              <a:path h="1211146" w="6528741">
                <a:moveTo>
                  <a:pt x="0" y="0"/>
                </a:moveTo>
                <a:lnTo>
                  <a:pt x="6528741" y="0"/>
                </a:lnTo>
                <a:lnTo>
                  <a:pt x="6528741" y="1211146"/>
                </a:lnTo>
                <a:lnTo>
                  <a:pt x="0" y="1211146"/>
                </a:lnTo>
                <a:lnTo>
                  <a:pt x="0" y="0"/>
                </a:lnTo>
                <a:close/>
              </a:path>
            </a:pathLst>
          </a:custGeom>
          <a:blipFill>
            <a:blip r:embed="rId3"/>
            <a:stretch>
              <a:fillRect l="-12079" t="0" r="-3656" b="0"/>
            </a:stretch>
          </a:blipFill>
        </p:spPr>
      </p:sp>
      <p:sp>
        <p:nvSpPr>
          <p:cNvPr name="Freeform 4" id="4"/>
          <p:cNvSpPr/>
          <p:nvPr/>
        </p:nvSpPr>
        <p:spPr>
          <a:xfrm flipH="false" flipV="false" rot="0">
            <a:off x="10036060" y="1970702"/>
            <a:ext cx="7223240" cy="5843419"/>
          </a:xfrm>
          <a:custGeom>
            <a:avLst/>
            <a:gdLst/>
            <a:ahLst/>
            <a:cxnLst/>
            <a:rect r="r" b="b" t="t" l="l"/>
            <a:pathLst>
              <a:path h="5843419" w="7223240">
                <a:moveTo>
                  <a:pt x="0" y="0"/>
                </a:moveTo>
                <a:lnTo>
                  <a:pt x="7223240" y="0"/>
                </a:lnTo>
                <a:lnTo>
                  <a:pt x="7223240" y="5843419"/>
                </a:lnTo>
                <a:lnTo>
                  <a:pt x="0" y="5843419"/>
                </a:lnTo>
                <a:lnTo>
                  <a:pt x="0" y="0"/>
                </a:lnTo>
                <a:close/>
              </a:path>
            </a:pathLst>
          </a:custGeom>
          <a:blipFill>
            <a:blip r:embed="rId4"/>
            <a:stretch>
              <a:fillRect l="0" t="-4185" r="0" b="0"/>
            </a:stretch>
          </a:blipFill>
        </p:spPr>
      </p:sp>
      <p:sp>
        <p:nvSpPr>
          <p:cNvPr name="Freeform 5" id="5"/>
          <p:cNvSpPr/>
          <p:nvPr/>
        </p:nvSpPr>
        <p:spPr>
          <a:xfrm flipH="false" flipV="false" rot="0">
            <a:off x="2170268" y="2051418"/>
            <a:ext cx="6546993" cy="5518035"/>
          </a:xfrm>
          <a:custGeom>
            <a:avLst/>
            <a:gdLst/>
            <a:ahLst/>
            <a:cxnLst/>
            <a:rect r="r" b="b" t="t" l="l"/>
            <a:pathLst>
              <a:path h="5518035" w="6546993">
                <a:moveTo>
                  <a:pt x="0" y="0"/>
                </a:moveTo>
                <a:lnTo>
                  <a:pt x="6546993" y="0"/>
                </a:lnTo>
                <a:lnTo>
                  <a:pt x="6546993" y="5518036"/>
                </a:lnTo>
                <a:lnTo>
                  <a:pt x="0" y="5518036"/>
                </a:lnTo>
                <a:lnTo>
                  <a:pt x="0" y="0"/>
                </a:lnTo>
                <a:close/>
              </a:path>
            </a:pathLst>
          </a:custGeom>
          <a:blipFill>
            <a:blip r:embed="rId5"/>
            <a:stretch>
              <a:fillRect l="0" t="0" r="0" b="0"/>
            </a:stretch>
          </a:blipFill>
        </p:spPr>
      </p:sp>
      <p:sp>
        <p:nvSpPr>
          <p:cNvPr name="TextBox 6" id="6"/>
          <p:cNvSpPr txBox="true"/>
          <p:nvPr/>
        </p:nvSpPr>
        <p:spPr>
          <a:xfrm rot="0">
            <a:off x="4346553" y="561975"/>
            <a:ext cx="9594894" cy="809625"/>
          </a:xfrm>
          <a:prstGeom prst="rect">
            <a:avLst/>
          </a:prstGeom>
        </p:spPr>
        <p:txBody>
          <a:bodyPr anchor="t" rtlCol="false" tIns="0" lIns="0" bIns="0" rIns="0">
            <a:spAutoFit/>
          </a:bodyPr>
          <a:lstStyle/>
          <a:p>
            <a:pPr algn="ctr">
              <a:lnSpc>
                <a:spcPts val="6299"/>
              </a:lnSpc>
              <a:spcBef>
                <a:spcPct val="0"/>
              </a:spcBef>
            </a:pPr>
            <a:r>
              <a:rPr lang="en-US" b="true" sz="4500">
                <a:solidFill>
                  <a:srgbClr val="134E1A"/>
                </a:solidFill>
                <a:latin typeface="Poppins Bold"/>
                <a:ea typeface="Poppins Bold"/>
                <a:cs typeface="Poppins Bold"/>
                <a:sym typeface="Poppins Bold"/>
              </a:rPr>
              <a:t>Model 3: XGBoost Results (Cont.)</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TextBox 2" id="2"/>
          <p:cNvSpPr txBox="true"/>
          <p:nvPr/>
        </p:nvSpPr>
        <p:spPr>
          <a:xfrm rot="0">
            <a:off x="11483112" y="8082877"/>
            <a:ext cx="4890596" cy="809625"/>
          </a:xfrm>
          <a:prstGeom prst="rect">
            <a:avLst/>
          </a:prstGeom>
        </p:spPr>
        <p:txBody>
          <a:bodyPr anchor="t" rtlCol="false" tIns="0" lIns="0" bIns="0" rIns="0">
            <a:spAutoFit/>
          </a:bodyPr>
          <a:lstStyle/>
          <a:p>
            <a:pPr algn="ctr">
              <a:lnSpc>
                <a:spcPts val="6299"/>
              </a:lnSpc>
              <a:spcBef>
                <a:spcPct val="0"/>
              </a:spcBef>
            </a:pPr>
            <a:r>
              <a:rPr lang="en-US" b="true" sz="4500">
                <a:solidFill>
                  <a:srgbClr val="000000"/>
                </a:solidFill>
                <a:latin typeface="Poppins Bold"/>
                <a:ea typeface="Poppins Bold"/>
                <a:cs typeface="Poppins Bold"/>
                <a:sym typeface="Poppins Bold"/>
              </a:rPr>
              <a:t>Output</a:t>
            </a:r>
          </a:p>
        </p:txBody>
      </p:sp>
      <p:sp>
        <p:nvSpPr>
          <p:cNvPr name="Freeform 3" id="3"/>
          <p:cNvSpPr/>
          <p:nvPr/>
        </p:nvSpPr>
        <p:spPr>
          <a:xfrm flipH="false" flipV="false" rot="0">
            <a:off x="565133" y="1655713"/>
            <a:ext cx="6987958" cy="5889696"/>
          </a:xfrm>
          <a:custGeom>
            <a:avLst/>
            <a:gdLst/>
            <a:ahLst/>
            <a:cxnLst/>
            <a:rect r="r" b="b" t="t" l="l"/>
            <a:pathLst>
              <a:path h="5889696" w="6987958">
                <a:moveTo>
                  <a:pt x="0" y="0"/>
                </a:moveTo>
                <a:lnTo>
                  <a:pt x="6987958" y="0"/>
                </a:lnTo>
                <a:lnTo>
                  <a:pt x="6987958" y="5889696"/>
                </a:lnTo>
                <a:lnTo>
                  <a:pt x="0" y="5889696"/>
                </a:lnTo>
                <a:lnTo>
                  <a:pt x="0" y="0"/>
                </a:lnTo>
                <a:close/>
              </a:path>
            </a:pathLst>
          </a:custGeom>
          <a:blipFill>
            <a:blip r:embed="rId2"/>
            <a:stretch>
              <a:fillRect l="0" t="0" r="0" b="0"/>
            </a:stretch>
          </a:blipFill>
        </p:spPr>
      </p:sp>
      <p:sp>
        <p:nvSpPr>
          <p:cNvPr name="Freeform 4" id="4"/>
          <p:cNvSpPr/>
          <p:nvPr/>
        </p:nvSpPr>
        <p:spPr>
          <a:xfrm flipH="false" flipV="false" rot="0">
            <a:off x="991184" y="7811895"/>
            <a:ext cx="6344817" cy="1246812"/>
          </a:xfrm>
          <a:custGeom>
            <a:avLst/>
            <a:gdLst/>
            <a:ahLst/>
            <a:cxnLst/>
            <a:rect r="r" b="b" t="t" l="l"/>
            <a:pathLst>
              <a:path h="1246812" w="6344817">
                <a:moveTo>
                  <a:pt x="0" y="0"/>
                </a:moveTo>
                <a:lnTo>
                  <a:pt x="6344818" y="0"/>
                </a:lnTo>
                <a:lnTo>
                  <a:pt x="6344818" y="1246812"/>
                </a:lnTo>
                <a:lnTo>
                  <a:pt x="0" y="1246812"/>
                </a:lnTo>
                <a:lnTo>
                  <a:pt x="0" y="0"/>
                </a:lnTo>
                <a:close/>
              </a:path>
            </a:pathLst>
          </a:custGeom>
          <a:blipFill>
            <a:blip r:embed="rId3"/>
            <a:stretch>
              <a:fillRect l="0" t="-16339" r="0" b="-16339"/>
            </a:stretch>
          </a:blipFill>
        </p:spPr>
      </p:sp>
      <p:sp>
        <p:nvSpPr>
          <p:cNvPr name="Freeform 5" id="5"/>
          <p:cNvSpPr/>
          <p:nvPr/>
        </p:nvSpPr>
        <p:spPr>
          <a:xfrm flipH="false" flipV="false" rot="0">
            <a:off x="10562261" y="1722664"/>
            <a:ext cx="7042960" cy="5968908"/>
          </a:xfrm>
          <a:custGeom>
            <a:avLst/>
            <a:gdLst/>
            <a:ahLst/>
            <a:cxnLst/>
            <a:rect r="r" b="b" t="t" l="l"/>
            <a:pathLst>
              <a:path h="5968908" w="7042960">
                <a:moveTo>
                  <a:pt x="0" y="0"/>
                </a:moveTo>
                <a:lnTo>
                  <a:pt x="7042960" y="0"/>
                </a:lnTo>
                <a:lnTo>
                  <a:pt x="7042960" y="5968909"/>
                </a:lnTo>
                <a:lnTo>
                  <a:pt x="0" y="5968909"/>
                </a:lnTo>
                <a:lnTo>
                  <a:pt x="0" y="0"/>
                </a:lnTo>
                <a:close/>
              </a:path>
            </a:pathLst>
          </a:custGeom>
          <a:blipFill>
            <a:blip r:embed="rId4"/>
            <a:stretch>
              <a:fillRect l="0" t="0" r="0" b="0"/>
            </a:stretch>
          </a:blipFill>
        </p:spPr>
      </p:sp>
      <p:sp>
        <p:nvSpPr>
          <p:cNvPr name="TextBox 6" id="6"/>
          <p:cNvSpPr txBox="true"/>
          <p:nvPr/>
        </p:nvSpPr>
        <p:spPr>
          <a:xfrm rot="0">
            <a:off x="4363403" y="219075"/>
            <a:ext cx="9561195" cy="809625"/>
          </a:xfrm>
          <a:prstGeom prst="rect">
            <a:avLst/>
          </a:prstGeom>
        </p:spPr>
        <p:txBody>
          <a:bodyPr anchor="t" rtlCol="false" tIns="0" lIns="0" bIns="0" rIns="0">
            <a:spAutoFit/>
          </a:bodyPr>
          <a:lstStyle/>
          <a:p>
            <a:pPr algn="ctr">
              <a:lnSpc>
                <a:spcPts val="6299"/>
              </a:lnSpc>
              <a:spcBef>
                <a:spcPct val="0"/>
              </a:spcBef>
            </a:pPr>
            <a:r>
              <a:rPr lang="en-US" b="true" sz="4500">
                <a:solidFill>
                  <a:srgbClr val="134E1A"/>
                </a:solidFill>
                <a:latin typeface="Poppins Bold"/>
                <a:ea typeface="Poppins Bold"/>
                <a:cs typeface="Poppins Bold"/>
                <a:sym typeface="Poppins Bold"/>
              </a:rPr>
              <a:t>Model 3: XGBoost Results (Cont.)</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3926821"/>
            <a:chOff x="0" y="0"/>
            <a:chExt cx="4816593" cy="1034225"/>
          </a:xfrm>
        </p:grpSpPr>
        <p:sp>
          <p:nvSpPr>
            <p:cNvPr name="Freeform 3" id="3"/>
            <p:cNvSpPr/>
            <p:nvPr/>
          </p:nvSpPr>
          <p:spPr>
            <a:xfrm flipH="false" flipV="false" rot="0">
              <a:off x="0" y="0"/>
              <a:ext cx="4816592" cy="1034225"/>
            </a:xfrm>
            <a:custGeom>
              <a:avLst/>
              <a:gdLst/>
              <a:ahLst/>
              <a:cxnLst/>
              <a:rect r="r" b="b" t="t" l="l"/>
              <a:pathLst>
                <a:path h="1034225" w="4816592">
                  <a:moveTo>
                    <a:pt x="0" y="0"/>
                  </a:moveTo>
                  <a:lnTo>
                    <a:pt x="4816592" y="0"/>
                  </a:lnTo>
                  <a:lnTo>
                    <a:pt x="4816592" y="1034225"/>
                  </a:lnTo>
                  <a:lnTo>
                    <a:pt x="0" y="1034225"/>
                  </a:lnTo>
                  <a:close/>
                </a:path>
              </a:pathLst>
            </a:custGeom>
            <a:solidFill>
              <a:srgbClr val="D9DFCE"/>
            </a:solidFill>
          </p:spPr>
        </p:sp>
        <p:sp>
          <p:nvSpPr>
            <p:cNvPr name="TextBox 4" id="4"/>
            <p:cNvSpPr txBox="true"/>
            <p:nvPr/>
          </p:nvSpPr>
          <p:spPr>
            <a:xfrm>
              <a:off x="0" y="-57150"/>
              <a:ext cx="4816593" cy="1091375"/>
            </a:xfrm>
            <a:prstGeom prst="rect">
              <a:avLst/>
            </a:prstGeom>
          </p:spPr>
          <p:txBody>
            <a:bodyPr anchor="ctr" rtlCol="false" tIns="50800" lIns="50800" bIns="50800" rIns="50800"/>
            <a:lstStyle/>
            <a:p>
              <a:pPr algn="ctr">
                <a:lnSpc>
                  <a:spcPts val="3500"/>
                </a:lnSpc>
              </a:pPr>
            </a:p>
          </p:txBody>
        </p:sp>
      </p:grpSp>
      <p:grpSp>
        <p:nvGrpSpPr>
          <p:cNvPr name="Group 5" id="5"/>
          <p:cNvGrpSpPr/>
          <p:nvPr/>
        </p:nvGrpSpPr>
        <p:grpSpPr>
          <a:xfrm rot="0">
            <a:off x="10391929" y="4149099"/>
            <a:ext cx="6523106" cy="6137901"/>
            <a:chOff x="0" y="0"/>
            <a:chExt cx="1718020" cy="1616566"/>
          </a:xfrm>
        </p:grpSpPr>
        <p:sp>
          <p:nvSpPr>
            <p:cNvPr name="Freeform 6" id="6"/>
            <p:cNvSpPr/>
            <p:nvPr/>
          </p:nvSpPr>
          <p:spPr>
            <a:xfrm flipH="false" flipV="false" rot="0">
              <a:off x="0" y="0"/>
              <a:ext cx="1718020" cy="1616566"/>
            </a:xfrm>
            <a:custGeom>
              <a:avLst/>
              <a:gdLst/>
              <a:ahLst/>
              <a:cxnLst/>
              <a:rect r="r" b="b" t="t" l="l"/>
              <a:pathLst>
                <a:path h="1616566" w="1718020">
                  <a:moveTo>
                    <a:pt x="0" y="0"/>
                  </a:moveTo>
                  <a:lnTo>
                    <a:pt x="1718020" y="0"/>
                  </a:lnTo>
                  <a:lnTo>
                    <a:pt x="1718020" y="1616566"/>
                  </a:lnTo>
                  <a:lnTo>
                    <a:pt x="0" y="1616566"/>
                  </a:lnTo>
                  <a:close/>
                </a:path>
              </a:pathLst>
            </a:custGeom>
            <a:solidFill>
              <a:srgbClr val="F5F8EE"/>
            </a:solidFill>
            <a:ln cap="sq">
              <a:noFill/>
              <a:prstDash val="solid"/>
              <a:miter/>
            </a:ln>
          </p:spPr>
        </p:sp>
        <p:sp>
          <p:nvSpPr>
            <p:cNvPr name="TextBox 7" id="7"/>
            <p:cNvSpPr txBox="true"/>
            <p:nvPr/>
          </p:nvSpPr>
          <p:spPr>
            <a:xfrm>
              <a:off x="0" y="-57150"/>
              <a:ext cx="1718020" cy="1673716"/>
            </a:xfrm>
            <a:prstGeom prst="rect">
              <a:avLst/>
            </a:prstGeom>
          </p:spPr>
          <p:txBody>
            <a:bodyPr anchor="ctr" rtlCol="false" tIns="50800" lIns="50800" bIns="50800" rIns="50800"/>
            <a:lstStyle/>
            <a:p>
              <a:pPr algn="ctr" marL="0" indent="0" lvl="0">
                <a:lnSpc>
                  <a:spcPts val="3500"/>
                </a:lnSpc>
                <a:spcBef>
                  <a:spcPct val="0"/>
                </a:spcBef>
              </a:pPr>
            </a:p>
          </p:txBody>
        </p:sp>
      </p:grpSp>
      <p:sp>
        <p:nvSpPr>
          <p:cNvPr name="Freeform 8" id="8"/>
          <p:cNvSpPr/>
          <p:nvPr/>
        </p:nvSpPr>
        <p:spPr>
          <a:xfrm flipH="false" flipV="false" rot="0">
            <a:off x="8781360" y="277469"/>
            <a:ext cx="9744243" cy="9732062"/>
          </a:xfrm>
          <a:custGeom>
            <a:avLst/>
            <a:gdLst/>
            <a:ahLst/>
            <a:cxnLst/>
            <a:rect r="r" b="b" t="t" l="l"/>
            <a:pathLst>
              <a:path h="9732062" w="9744243">
                <a:moveTo>
                  <a:pt x="0" y="0"/>
                </a:moveTo>
                <a:lnTo>
                  <a:pt x="9744243" y="0"/>
                </a:lnTo>
                <a:lnTo>
                  <a:pt x="9744243" y="9732062"/>
                </a:lnTo>
                <a:lnTo>
                  <a:pt x="0" y="9732062"/>
                </a:lnTo>
                <a:lnTo>
                  <a:pt x="0" y="0"/>
                </a:lnTo>
                <a:close/>
              </a:path>
            </a:pathLst>
          </a:custGeom>
          <a:blipFill>
            <a:blip r:embed="rId2"/>
            <a:stretch>
              <a:fillRect l="0" t="0" r="0" b="0"/>
            </a:stretch>
          </a:blipFill>
        </p:spPr>
      </p:sp>
      <p:grpSp>
        <p:nvGrpSpPr>
          <p:cNvPr name="Group 9" id="9"/>
          <p:cNvGrpSpPr/>
          <p:nvPr/>
        </p:nvGrpSpPr>
        <p:grpSpPr>
          <a:xfrm rot="0">
            <a:off x="10391929" y="1028700"/>
            <a:ext cx="6523106" cy="652310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0" t="-38888" r="0" b="-38888"/>
              </a:stretch>
            </a:blipFill>
          </p:spPr>
        </p:sp>
      </p:grpSp>
      <p:sp>
        <p:nvSpPr>
          <p:cNvPr name="Freeform 11" id="11"/>
          <p:cNvSpPr/>
          <p:nvPr/>
        </p:nvSpPr>
        <p:spPr>
          <a:xfrm flipH="true" flipV="true" rot="2509772">
            <a:off x="3398883" y="2023982"/>
            <a:ext cx="946259" cy="2000778"/>
          </a:xfrm>
          <a:custGeom>
            <a:avLst/>
            <a:gdLst/>
            <a:ahLst/>
            <a:cxnLst/>
            <a:rect r="r" b="b" t="t" l="l"/>
            <a:pathLst>
              <a:path h="2000778" w="946259">
                <a:moveTo>
                  <a:pt x="946259" y="2000778"/>
                </a:moveTo>
                <a:lnTo>
                  <a:pt x="0" y="2000778"/>
                </a:lnTo>
                <a:lnTo>
                  <a:pt x="0" y="0"/>
                </a:lnTo>
                <a:lnTo>
                  <a:pt x="946259" y="0"/>
                </a:lnTo>
                <a:lnTo>
                  <a:pt x="946259" y="2000778"/>
                </a:lnTo>
                <a:close/>
              </a:path>
            </a:pathLst>
          </a:custGeom>
          <a:blipFill>
            <a:blip r:embed="rId4"/>
            <a:stretch>
              <a:fillRect l="0" t="0" r="-16821" b="0"/>
            </a:stretch>
          </a:blipFill>
        </p:spPr>
      </p:sp>
      <p:sp>
        <p:nvSpPr>
          <p:cNvPr name="Freeform 12" id="12"/>
          <p:cNvSpPr/>
          <p:nvPr/>
        </p:nvSpPr>
        <p:spPr>
          <a:xfrm flipH="false" flipV="false" rot="0">
            <a:off x="-1275445" y="1028700"/>
            <a:ext cx="4127737" cy="4973177"/>
          </a:xfrm>
          <a:custGeom>
            <a:avLst/>
            <a:gdLst/>
            <a:ahLst/>
            <a:cxnLst/>
            <a:rect r="r" b="b" t="t" l="l"/>
            <a:pathLst>
              <a:path h="4973177" w="4127737">
                <a:moveTo>
                  <a:pt x="0" y="0"/>
                </a:moveTo>
                <a:lnTo>
                  <a:pt x="4127737" y="0"/>
                </a:lnTo>
                <a:lnTo>
                  <a:pt x="4127737" y="4973177"/>
                </a:lnTo>
                <a:lnTo>
                  <a:pt x="0" y="4973177"/>
                </a:lnTo>
                <a:lnTo>
                  <a:pt x="0" y="0"/>
                </a:lnTo>
                <a:close/>
              </a:path>
            </a:pathLst>
          </a:custGeom>
          <a:blipFill>
            <a:blip r:embed="rId5"/>
            <a:stretch>
              <a:fillRect l="0" t="0" r="0" b="0"/>
            </a:stretch>
          </a:blipFill>
        </p:spPr>
      </p:sp>
      <p:sp>
        <p:nvSpPr>
          <p:cNvPr name="Freeform 13" id="13"/>
          <p:cNvSpPr/>
          <p:nvPr/>
        </p:nvSpPr>
        <p:spPr>
          <a:xfrm flipH="false" flipV="false" rot="0">
            <a:off x="6874622" y="2403551"/>
            <a:ext cx="2061808" cy="307397"/>
          </a:xfrm>
          <a:custGeom>
            <a:avLst/>
            <a:gdLst/>
            <a:ahLst/>
            <a:cxnLst/>
            <a:rect r="r" b="b" t="t" l="l"/>
            <a:pathLst>
              <a:path h="307397" w="2061808">
                <a:moveTo>
                  <a:pt x="0" y="0"/>
                </a:moveTo>
                <a:lnTo>
                  <a:pt x="2061807" y="0"/>
                </a:lnTo>
                <a:lnTo>
                  <a:pt x="2061807" y="307397"/>
                </a:lnTo>
                <a:lnTo>
                  <a:pt x="0" y="30739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4" id="14"/>
          <p:cNvSpPr/>
          <p:nvPr/>
        </p:nvSpPr>
        <p:spPr>
          <a:xfrm flipH="false" flipV="false" rot="0">
            <a:off x="4194560" y="8241740"/>
            <a:ext cx="1429870" cy="1429870"/>
          </a:xfrm>
          <a:custGeom>
            <a:avLst/>
            <a:gdLst/>
            <a:ahLst/>
            <a:cxnLst/>
            <a:rect r="r" b="b" t="t" l="l"/>
            <a:pathLst>
              <a:path h="1429870" w="1429870">
                <a:moveTo>
                  <a:pt x="0" y="0"/>
                </a:moveTo>
                <a:lnTo>
                  <a:pt x="1429870" y="0"/>
                </a:lnTo>
                <a:lnTo>
                  <a:pt x="1429870" y="1429870"/>
                </a:lnTo>
                <a:lnTo>
                  <a:pt x="0" y="1429870"/>
                </a:lnTo>
                <a:lnTo>
                  <a:pt x="0" y="0"/>
                </a:lnTo>
                <a:close/>
              </a:path>
            </a:pathLst>
          </a:custGeom>
          <a:blipFill>
            <a:blip r:embed="rId8"/>
            <a:stretch>
              <a:fillRect l="0" t="0" r="0" b="0"/>
            </a:stretch>
          </a:blipFill>
        </p:spPr>
      </p:sp>
      <p:sp>
        <p:nvSpPr>
          <p:cNvPr name="TextBox 15" id="15"/>
          <p:cNvSpPr txBox="true"/>
          <p:nvPr/>
        </p:nvSpPr>
        <p:spPr>
          <a:xfrm rot="0">
            <a:off x="1270355" y="6973320"/>
            <a:ext cx="8264553" cy="441834"/>
          </a:xfrm>
          <a:prstGeom prst="rect">
            <a:avLst/>
          </a:prstGeom>
        </p:spPr>
        <p:txBody>
          <a:bodyPr anchor="t" rtlCol="false" tIns="0" lIns="0" bIns="0" rIns="0">
            <a:spAutoFit/>
          </a:bodyPr>
          <a:lstStyle/>
          <a:p>
            <a:pPr algn="ctr" marL="0" indent="0" lvl="0">
              <a:lnSpc>
                <a:spcPts val="3016"/>
              </a:lnSpc>
              <a:spcBef>
                <a:spcPct val="0"/>
              </a:spcBef>
            </a:pPr>
            <a:r>
              <a:rPr lang="en-US" b="true" sz="2600">
                <a:solidFill>
                  <a:srgbClr val="185321"/>
                </a:solidFill>
                <a:latin typeface="Akzidenz-Grotesk Heavy"/>
                <a:ea typeface="Akzidenz-Grotesk Heavy"/>
                <a:cs typeface="Akzidenz-Grotesk Heavy"/>
                <a:sym typeface="Akzidenz-Grotesk Heavy"/>
              </a:rPr>
              <a:t> Some shots from our app </a:t>
            </a:r>
          </a:p>
        </p:txBody>
      </p:sp>
      <p:sp>
        <p:nvSpPr>
          <p:cNvPr name="TextBox 16" id="16"/>
          <p:cNvSpPr txBox="true"/>
          <p:nvPr/>
        </p:nvSpPr>
        <p:spPr>
          <a:xfrm rot="0">
            <a:off x="1828706" y="5185905"/>
            <a:ext cx="7315294" cy="1460495"/>
          </a:xfrm>
          <a:prstGeom prst="rect">
            <a:avLst/>
          </a:prstGeom>
        </p:spPr>
        <p:txBody>
          <a:bodyPr anchor="t" rtlCol="false" tIns="0" lIns="0" bIns="0" rIns="0">
            <a:spAutoFit/>
          </a:bodyPr>
          <a:lstStyle/>
          <a:p>
            <a:pPr algn="ctr">
              <a:lnSpc>
                <a:spcPts val="11900"/>
              </a:lnSpc>
            </a:pPr>
            <a:r>
              <a:rPr lang="en-US" sz="8500" b="true">
                <a:solidFill>
                  <a:srgbClr val="185321"/>
                </a:solidFill>
                <a:latin typeface="Canva Sans Bold"/>
                <a:ea typeface="Canva Sans Bold"/>
                <a:cs typeface="Canva Sans Bold"/>
                <a:sym typeface="Canva Sans Bold"/>
              </a:rPr>
              <a:t>Demo of App</a:t>
            </a:r>
          </a:p>
        </p:txBody>
      </p:sp>
      <p:sp>
        <p:nvSpPr>
          <p:cNvPr name="TextBox 17" id="17"/>
          <p:cNvSpPr txBox="true"/>
          <p:nvPr/>
        </p:nvSpPr>
        <p:spPr>
          <a:xfrm rot="0">
            <a:off x="1028700" y="8569326"/>
            <a:ext cx="2928938" cy="688974"/>
          </a:xfrm>
          <a:prstGeom prst="rect">
            <a:avLst/>
          </a:prstGeom>
        </p:spPr>
        <p:txBody>
          <a:bodyPr anchor="t" rtlCol="false" tIns="0" lIns="0" bIns="0" rIns="0">
            <a:spAutoFit/>
          </a:bodyPr>
          <a:lstStyle/>
          <a:p>
            <a:pPr algn="ctr">
              <a:lnSpc>
                <a:spcPts val="5600"/>
              </a:lnSpc>
              <a:spcBef>
                <a:spcPct val="0"/>
              </a:spcBef>
            </a:pPr>
            <a:r>
              <a:rPr lang="en-US" sz="4000" u="sng">
                <a:solidFill>
                  <a:srgbClr val="00BF63"/>
                </a:solidFill>
                <a:latin typeface="League Spartan"/>
                <a:ea typeface="League Spartan"/>
                <a:cs typeface="League Spartan"/>
                <a:sym typeface="League Spartan"/>
                <a:hlinkClick r:id="rId9" tooltip="https://www.figma.com/design/TtRUpL2Nz74bueWwtUM6tt/UI---UX-Mobile-APP?node-id=2116-1763&amp;t=lJikkkLhi7T9khiU-1"/>
              </a:rPr>
              <a:t>Light Mode</a:t>
            </a:r>
          </a:p>
        </p:txBody>
      </p:sp>
      <p:sp>
        <p:nvSpPr>
          <p:cNvPr name="TextBox 18" id="18"/>
          <p:cNvSpPr txBox="true"/>
          <p:nvPr/>
        </p:nvSpPr>
        <p:spPr>
          <a:xfrm rot="0">
            <a:off x="5861353" y="8569326"/>
            <a:ext cx="2911078" cy="688974"/>
          </a:xfrm>
          <a:prstGeom prst="rect">
            <a:avLst/>
          </a:prstGeom>
        </p:spPr>
        <p:txBody>
          <a:bodyPr anchor="t" rtlCol="false" tIns="0" lIns="0" bIns="0" rIns="0">
            <a:spAutoFit/>
          </a:bodyPr>
          <a:lstStyle/>
          <a:p>
            <a:pPr algn="ctr">
              <a:lnSpc>
                <a:spcPts val="5600"/>
              </a:lnSpc>
              <a:spcBef>
                <a:spcPct val="0"/>
              </a:spcBef>
            </a:pPr>
            <a:r>
              <a:rPr lang="en-US" sz="4000" u="sng">
                <a:solidFill>
                  <a:srgbClr val="00BF63"/>
                </a:solidFill>
                <a:latin typeface="League Spartan"/>
                <a:ea typeface="League Spartan"/>
                <a:cs typeface="League Spartan"/>
                <a:sym typeface="League Spartan"/>
                <a:hlinkClick r:id="rId10" tooltip="https://www.figma.com/design/TtRUpL2Nz74bueWwtUM6tt/UI---UX-Mobile-APP?node-id=1840-736&amp;t=lJikkkLhi7T9khiU-1"/>
              </a:rPr>
              <a:t>Dark Mode</a:t>
            </a:r>
          </a:p>
        </p:txBody>
      </p:sp>
      <p:sp>
        <p:nvSpPr>
          <p:cNvPr name="Freeform 19" id="19"/>
          <p:cNvSpPr/>
          <p:nvPr/>
        </p:nvSpPr>
        <p:spPr>
          <a:xfrm flipH="false" flipV="false" rot="0">
            <a:off x="8965004" y="8528376"/>
            <a:ext cx="856599" cy="856599"/>
          </a:xfrm>
          <a:custGeom>
            <a:avLst/>
            <a:gdLst/>
            <a:ahLst/>
            <a:cxnLst/>
            <a:rect r="r" b="b" t="t" l="l"/>
            <a:pathLst>
              <a:path h="856599" w="856599">
                <a:moveTo>
                  <a:pt x="0" y="0"/>
                </a:moveTo>
                <a:lnTo>
                  <a:pt x="856599" y="0"/>
                </a:lnTo>
                <a:lnTo>
                  <a:pt x="856599" y="856599"/>
                </a:lnTo>
                <a:lnTo>
                  <a:pt x="0" y="856599"/>
                </a:lnTo>
                <a:lnTo>
                  <a:pt x="0" y="0"/>
                </a:lnTo>
                <a:close/>
              </a:path>
            </a:pathLst>
          </a:custGeom>
          <a:blipFill>
            <a:blip r:embed="rId11"/>
            <a:stretch>
              <a:fillRect l="0" t="0" r="0" b="0"/>
            </a:stretch>
          </a:blipFill>
        </p:spPr>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1038752" y="6705276"/>
            <a:ext cx="6630790" cy="3581724"/>
            <a:chOff x="0" y="0"/>
            <a:chExt cx="1746381" cy="943335"/>
          </a:xfrm>
        </p:grpSpPr>
        <p:sp>
          <p:nvSpPr>
            <p:cNvPr name="Freeform 3" id="3"/>
            <p:cNvSpPr/>
            <p:nvPr/>
          </p:nvSpPr>
          <p:spPr>
            <a:xfrm flipH="false" flipV="false" rot="0">
              <a:off x="0" y="0"/>
              <a:ext cx="1746381" cy="943335"/>
            </a:xfrm>
            <a:custGeom>
              <a:avLst/>
              <a:gdLst/>
              <a:ahLst/>
              <a:cxnLst/>
              <a:rect r="r" b="b" t="t" l="l"/>
              <a:pathLst>
                <a:path h="943335" w="1746381">
                  <a:moveTo>
                    <a:pt x="0" y="0"/>
                  </a:moveTo>
                  <a:lnTo>
                    <a:pt x="1746381" y="0"/>
                  </a:lnTo>
                  <a:lnTo>
                    <a:pt x="1746381" y="943335"/>
                  </a:lnTo>
                  <a:lnTo>
                    <a:pt x="0" y="943335"/>
                  </a:lnTo>
                  <a:close/>
                </a:path>
              </a:pathLst>
            </a:custGeom>
            <a:solidFill>
              <a:srgbClr val="F5F8EE"/>
            </a:solidFill>
            <a:ln cap="sq">
              <a:noFill/>
              <a:prstDash val="solid"/>
              <a:miter/>
            </a:ln>
          </p:spPr>
        </p:sp>
        <p:sp>
          <p:nvSpPr>
            <p:cNvPr name="TextBox 4" id="4"/>
            <p:cNvSpPr txBox="true"/>
            <p:nvPr/>
          </p:nvSpPr>
          <p:spPr>
            <a:xfrm>
              <a:off x="0" y="-57150"/>
              <a:ext cx="1746381" cy="1000485"/>
            </a:xfrm>
            <a:prstGeom prst="rect">
              <a:avLst/>
            </a:prstGeom>
          </p:spPr>
          <p:txBody>
            <a:bodyPr anchor="ctr" rtlCol="false" tIns="50800" lIns="50800" bIns="50800" rIns="50800"/>
            <a:lstStyle/>
            <a:p>
              <a:pPr algn="ctr" marL="0" indent="0" lvl="0">
                <a:lnSpc>
                  <a:spcPts val="3500"/>
                </a:lnSpc>
                <a:spcBef>
                  <a:spcPct val="0"/>
                </a:spcBef>
              </a:pPr>
            </a:p>
          </p:txBody>
        </p:sp>
      </p:grpSp>
      <p:grpSp>
        <p:nvGrpSpPr>
          <p:cNvPr name="Group 5" id="5"/>
          <p:cNvGrpSpPr/>
          <p:nvPr/>
        </p:nvGrpSpPr>
        <p:grpSpPr>
          <a:xfrm rot="0">
            <a:off x="0" y="0"/>
            <a:ext cx="18288000" cy="3926821"/>
            <a:chOff x="0" y="0"/>
            <a:chExt cx="4816593" cy="1034225"/>
          </a:xfrm>
        </p:grpSpPr>
        <p:sp>
          <p:nvSpPr>
            <p:cNvPr name="Freeform 6" id="6"/>
            <p:cNvSpPr/>
            <p:nvPr/>
          </p:nvSpPr>
          <p:spPr>
            <a:xfrm flipH="false" flipV="false" rot="0">
              <a:off x="0" y="0"/>
              <a:ext cx="4816592" cy="1034225"/>
            </a:xfrm>
            <a:custGeom>
              <a:avLst/>
              <a:gdLst/>
              <a:ahLst/>
              <a:cxnLst/>
              <a:rect r="r" b="b" t="t" l="l"/>
              <a:pathLst>
                <a:path h="1034225" w="4816592">
                  <a:moveTo>
                    <a:pt x="0" y="0"/>
                  </a:moveTo>
                  <a:lnTo>
                    <a:pt x="4816592" y="0"/>
                  </a:lnTo>
                  <a:lnTo>
                    <a:pt x="4816592" y="1034225"/>
                  </a:lnTo>
                  <a:lnTo>
                    <a:pt x="0" y="1034225"/>
                  </a:lnTo>
                  <a:close/>
                </a:path>
              </a:pathLst>
            </a:custGeom>
            <a:solidFill>
              <a:srgbClr val="D9DFCE"/>
            </a:solidFill>
          </p:spPr>
        </p:sp>
        <p:sp>
          <p:nvSpPr>
            <p:cNvPr name="TextBox 7" id="7"/>
            <p:cNvSpPr txBox="true"/>
            <p:nvPr/>
          </p:nvSpPr>
          <p:spPr>
            <a:xfrm>
              <a:off x="0" y="-57150"/>
              <a:ext cx="4816593" cy="1091375"/>
            </a:xfrm>
            <a:prstGeom prst="rect">
              <a:avLst/>
            </a:prstGeom>
          </p:spPr>
          <p:txBody>
            <a:bodyPr anchor="ctr" rtlCol="false" tIns="50800" lIns="50800" bIns="50800" rIns="50800"/>
            <a:lstStyle/>
            <a:p>
              <a:pPr algn="ctr">
                <a:lnSpc>
                  <a:spcPts val="3500"/>
                </a:lnSpc>
              </a:pPr>
            </a:p>
          </p:txBody>
        </p:sp>
      </p:grpSp>
      <p:sp>
        <p:nvSpPr>
          <p:cNvPr name="Freeform 8" id="8"/>
          <p:cNvSpPr/>
          <p:nvPr/>
        </p:nvSpPr>
        <p:spPr>
          <a:xfrm flipH="false" flipV="false" rot="0">
            <a:off x="13712383" y="0"/>
            <a:ext cx="4575617" cy="3832080"/>
          </a:xfrm>
          <a:custGeom>
            <a:avLst/>
            <a:gdLst/>
            <a:ahLst/>
            <a:cxnLst/>
            <a:rect r="r" b="b" t="t" l="l"/>
            <a:pathLst>
              <a:path h="3832080" w="4575617">
                <a:moveTo>
                  <a:pt x="0" y="0"/>
                </a:moveTo>
                <a:lnTo>
                  <a:pt x="4575617" y="0"/>
                </a:lnTo>
                <a:lnTo>
                  <a:pt x="4575617" y="3832080"/>
                </a:lnTo>
                <a:lnTo>
                  <a:pt x="0" y="3832080"/>
                </a:lnTo>
                <a:lnTo>
                  <a:pt x="0" y="0"/>
                </a:lnTo>
                <a:close/>
              </a:path>
            </a:pathLst>
          </a:custGeom>
          <a:blipFill>
            <a:blip r:embed="rId2"/>
            <a:stretch>
              <a:fillRect l="0" t="0" r="0" b="0"/>
            </a:stretch>
          </a:blipFill>
        </p:spPr>
      </p:sp>
      <p:sp>
        <p:nvSpPr>
          <p:cNvPr name="Freeform 9" id="9"/>
          <p:cNvSpPr/>
          <p:nvPr/>
        </p:nvSpPr>
        <p:spPr>
          <a:xfrm flipH="false" flipV="false" rot="5400000">
            <a:off x="-511322" y="8335195"/>
            <a:ext cx="2158989" cy="321886"/>
          </a:xfrm>
          <a:custGeom>
            <a:avLst/>
            <a:gdLst/>
            <a:ahLst/>
            <a:cxnLst/>
            <a:rect r="r" b="b" t="t" l="l"/>
            <a:pathLst>
              <a:path h="321886" w="2158989">
                <a:moveTo>
                  <a:pt x="0" y="0"/>
                </a:moveTo>
                <a:lnTo>
                  <a:pt x="2158989" y="0"/>
                </a:lnTo>
                <a:lnTo>
                  <a:pt x="2158989" y="321886"/>
                </a:lnTo>
                <a:lnTo>
                  <a:pt x="0" y="32188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4196242" y="6705276"/>
            <a:ext cx="856599" cy="856599"/>
          </a:xfrm>
          <a:custGeom>
            <a:avLst/>
            <a:gdLst/>
            <a:ahLst/>
            <a:cxnLst/>
            <a:rect r="r" b="b" t="t" l="l"/>
            <a:pathLst>
              <a:path h="856599" w="856599">
                <a:moveTo>
                  <a:pt x="0" y="0"/>
                </a:moveTo>
                <a:lnTo>
                  <a:pt x="856599" y="0"/>
                </a:lnTo>
                <a:lnTo>
                  <a:pt x="856599" y="856599"/>
                </a:lnTo>
                <a:lnTo>
                  <a:pt x="0" y="856599"/>
                </a:lnTo>
                <a:lnTo>
                  <a:pt x="0" y="0"/>
                </a:lnTo>
                <a:close/>
              </a:path>
            </a:pathLst>
          </a:custGeom>
          <a:blipFill>
            <a:blip r:embed="rId5"/>
            <a:stretch>
              <a:fillRect l="0" t="0" r="0" b="0"/>
            </a:stretch>
          </a:blipFill>
        </p:spPr>
      </p:sp>
      <p:pic>
        <p:nvPicPr>
          <p:cNvPr name="Picture 11" id="11">
            <a:hlinkClick action="ppaction://media"/>
          </p:cNvPr>
          <p:cNvPicPr>
            <a:picLocks noChangeAspect="true"/>
          </p:cNvPicPr>
          <p:nvPr>
            <a:videoFile r:link="rId7"/>
            <p:extLst>
              <p:ext uri="{DAA4B4D4-6D71-4841-9C94-3DE7FCFB9230}">
                <p14:media xmlns:p14="http://schemas.microsoft.com/office/powerpoint/2010/main" r:embed="rId8"/>
              </p:ext>
            </p:extLst>
          </p:nvPr>
        </p:nvPicPr>
        <p:blipFill>
          <a:blip r:embed="rId6"/>
          <a:srcRect l="0" t="0" r="0" b="0"/>
          <a:stretch>
            <a:fillRect/>
          </a:stretch>
        </p:blipFill>
        <p:spPr>
          <a:xfrm flipH="false" flipV="false" rot="0">
            <a:off x="7055267" y="162122"/>
            <a:ext cx="4483240" cy="9962755"/>
          </a:xfrm>
          <a:prstGeom prst="rect">
            <a:avLst/>
          </a:prstGeom>
        </p:spPr>
      </p:pic>
      <p:sp>
        <p:nvSpPr>
          <p:cNvPr name="TextBox 12" id="12"/>
          <p:cNvSpPr txBox="true"/>
          <p:nvPr/>
        </p:nvSpPr>
        <p:spPr>
          <a:xfrm rot="0">
            <a:off x="568172" y="603250"/>
            <a:ext cx="5319259" cy="717550"/>
          </a:xfrm>
          <a:prstGeom prst="rect">
            <a:avLst/>
          </a:prstGeom>
        </p:spPr>
        <p:txBody>
          <a:bodyPr anchor="t" rtlCol="false" tIns="0" lIns="0" bIns="0" rIns="0">
            <a:spAutoFit/>
          </a:bodyPr>
          <a:lstStyle/>
          <a:p>
            <a:pPr algn="ctr">
              <a:lnSpc>
                <a:spcPts val="5599"/>
              </a:lnSpc>
              <a:spcBef>
                <a:spcPct val="0"/>
              </a:spcBef>
            </a:pPr>
            <a:r>
              <a:rPr lang="en-US" b="true" sz="3999">
                <a:solidFill>
                  <a:srgbClr val="134E1A"/>
                </a:solidFill>
                <a:latin typeface="Poppins Bold"/>
                <a:ea typeface="Poppins Bold"/>
                <a:cs typeface="Poppins Bold"/>
                <a:sym typeface="Poppins Bold"/>
              </a:rPr>
              <a:t>Demo of App Part 1</a:t>
            </a:r>
          </a:p>
        </p:txBody>
      </p:sp>
      <p:sp>
        <p:nvSpPr>
          <p:cNvPr name="TextBox 13" id="13"/>
          <p:cNvSpPr txBox="true"/>
          <p:nvPr/>
        </p:nvSpPr>
        <p:spPr>
          <a:xfrm rot="0">
            <a:off x="1038752" y="6641943"/>
            <a:ext cx="3147965" cy="717550"/>
          </a:xfrm>
          <a:prstGeom prst="rect">
            <a:avLst/>
          </a:prstGeom>
        </p:spPr>
        <p:txBody>
          <a:bodyPr anchor="t" rtlCol="false" tIns="0" lIns="0" bIns="0" rIns="0">
            <a:spAutoFit/>
          </a:bodyPr>
          <a:lstStyle/>
          <a:p>
            <a:pPr algn="ctr">
              <a:lnSpc>
                <a:spcPts val="5599"/>
              </a:lnSpc>
              <a:spcBef>
                <a:spcPct val="0"/>
              </a:spcBef>
            </a:pPr>
            <a:r>
              <a:rPr lang="en-US" b="true" sz="3999" u="sng">
                <a:solidFill>
                  <a:srgbClr val="134E1A"/>
                </a:solidFill>
                <a:latin typeface="Poppins Bold"/>
                <a:ea typeface="Poppins Bold"/>
                <a:cs typeface="Poppins Bold"/>
                <a:sym typeface="Poppins Bold"/>
                <a:hlinkClick r:id="rId9" tooltip="https://drive.google.com/file/d/1wBUr8OgstES0dANctHxmXxvAkaH_76fM/view?usp=drive_link"/>
              </a:rPr>
              <a:t>Video Link</a:t>
            </a:r>
          </a:p>
        </p:txBody>
      </p:sp>
      <p:sp>
        <p:nvSpPr>
          <p:cNvPr name="TextBox 14" id="14"/>
          <p:cNvSpPr txBox="true"/>
          <p:nvPr/>
        </p:nvSpPr>
        <p:spPr>
          <a:xfrm rot="0">
            <a:off x="522839" y="3131040"/>
            <a:ext cx="5576650" cy="701039"/>
          </a:xfrm>
          <a:prstGeom prst="rect">
            <a:avLst/>
          </a:prstGeom>
        </p:spPr>
        <p:txBody>
          <a:bodyPr anchor="t" rtlCol="false" tIns="0" lIns="0" bIns="0" rIns="0">
            <a:spAutoFit/>
          </a:bodyPr>
          <a:lstStyle/>
          <a:p>
            <a:pPr algn="ctr">
              <a:lnSpc>
                <a:spcPts val="5460"/>
              </a:lnSpc>
              <a:spcBef>
                <a:spcPct val="0"/>
              </a:spcBef>
            </a:pPr>
            <a:r>
              <a:rPr lang="en-US" b="true" sz="3900">
                <a:solidFill>
                  <a:srgbClr val="134E1A"/>
                </a:solidFill>
                <a:latin typeface="Poppins Bold"/>
                <a:ea typeface="Poppins Bold"/>
                <a:cs typeface="Poppins Bold"/>
                <a:sym typeface="Poppins Bold"/>
              </a:rPr>
              <a:t>UI &amp; Feature Overview</a:t>
            </a:r>
          </a:p>
        </p:txBody>
      </p:sp>
    </p:spTree>
  </p:cSld>
  <p:clrMapOvr>
    <a:masterClrMapping/>
  </p:clrMapOvr>
  <p:timing>
    <p:tnLst>
      <p:par>
        <p:cTn dur="indefinite" restart="never" nodeType="tmRoot">
          <p:childTnLst>
            <p:video>
              <p:cMediaNode vol="100000">
                <p:cTn fill="hold" display="false">
                  <p:stCondLst>
                    <p:cond delay="indefinite"/>
                  </p:stCondLst>
                </p:cTn>
                <p:tgtEl>
                  <p:spTgt spid="11"/>
                </p:tgtEl>
              </p:cMediaNode>
            </p:video>
          </p:childTnLst>
        </p:cTn>
      </p:par>
    </p:tnLst>
  </p:timing>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1038752" y="6705276"/>
            <a:ext cx="6630790" cy="3581724"/>
            <a:chOff x="0" y="0"/>
            <a:chExt cx="1746381" cy="943335"/>
          </a:xfrm>
        </p:grpSpPr>
        <p:sp>
          <p:nvSpPr>
            <p:cNvPr name="Freeform 3" id="3"/>
            <p:cNvSpPr/>
            <p:nvPr/>
          </p:nvSpPr>
          <p:spPr>
            <a:xfrm flipH="false" flipV="false" rot="0">
              <a:off x="0" y="0"/>
              <a:ext cx="1746381" cy="943335"/>
            </a:xfrm>
            <a:custGeom>
              <a:avLst/>
              <a:gdLst/>
              <a:ahLst/>
              <a:cxnLst/>
              <a:rect r="r" b="b" t="t" l="l"/>
              <a:pathLst>
                <a:path h="943335" w="1746381">
                  <a:moveTo>
                    <a:pt x="0" y="0"/>
                  </a:moveTo>
                  <a:lnTo>
                    <a:pt x="1746381" y="0"/>
                  </a:lnTo>
                  <a:lnTo>
                    <a:pt x="1746381" y="943335"/>
                  </a:lnTo>
                  <a:lnTo>
                    <a:pt x="0" y="943335"/>
                  </a:lnTo>
                  <a:close/>
                </a:path>
              </a:pathLst>
            </a:custGeom>
            <a:solidFill>
              <a:srgbClr val="F5F8EE"/>
            </a:solidFill>
            <a:ln cap="sq">
              <a:noFill/>
              <a:prstDash val="solid"/>
              <a:miter/>
            </a:ln>
          </p:spPr>
        </p:sp>
        <p:sp>
          <p:nvSpPr>
            <p:cNvPr name="TextBox 4" id="4"/>
            <p:cNvSpPr txBox="true"/>
            <p:nvPr/>
          </p:nvSpPr>
          <p:spPr>
            <a:xfrm>
              <a:off x="0" y="-57150"/>
              <a:ext cx="1746381" cy="1000485"/>
            </a:xfrm>
            <a:prstGeom prst="rect">
              <a:avLst/>
            </a:prstGeom>
          </p:spPr>
          <p:txBody>
            <a:bodyPr anchor="ctr" rtlCol="false" tIns="50800" lIns="50800" bIns="50800" rIns="50800"/>
            <a:lstStyle/>
            <a:p>
              <a:pPr algn="ctr" marL="0" indent="0" lvl="0">
                <a:lnSpc>
                  <a:spcPts val="3500"/>
                </a:lnSpc>
                <a:spcBef>
                  <a:spcPct val="0"/>
                </a:spcBef>
              </a:pPr>
            </a:p>
          </p:txBody>
        </p:sp>
      </p:grpSp>
      <p:grpSp>
        <p:nvGrpSpPr>
          <p:cNvPr name="Group 5" id="5"/>
          <p:cNvGrpSpPr/>
          <p:nvPr/>
        </p:nvGrpSpPr>
        <p:grpSpPr>
          <a:xfrm rot="0">
            <a:off x="0" y="0"/>
            <a:ext cx="18288000" cy="3926821"/>
            <a:chOff x="0" y="0"/>
            <a:chExt cx="4816593" cy="1034225"/>
          </a:xfrm>
        </p:grpSpPr>
        <p:sp>
          <p:nvSpPr>
            <p:cNvPr name="Freeform 6" id="6"/>
            <p:cNvSpPr/>
            <p:nvPr/>
          </p:nvSpPr>
          <p:spPr>
            <a:xfrm flipH="false" flipV="false" rot="0">
              <a:off x="0" y="0"/>
              <a:ext cx="4816592" cy="1034225"/>
            </a:xfrm>
            <a:custGeom>
              <a:avLst/>
              <a:gdLst/>
              <a:ahLst/>
              <a:cxnLst/>
              <a:rect r="r" b="b" t="t" l="l"/>
              <a:pathLst>
                <a:path h="1034225" w="4816592">
                  <a:moveTo>
                    <a:pt x="0" y="0"/>
                  </a:moveTo>
                  <a:lnTo>
                    <a:pt x="4816592" y="0"/>
                  </a:lnTo>
                  <a:lnTo>
                    <a:pt x="4816592" y="1034225"/>
                  </a:lnTo>
                  <a:lnTo>
                    <a:pt x="0" y="1034225"/>
                  </a:lnTo>
                  <a:close/>
                </a:path>
              </a:pathLst>
            </a:custGeom>
            <a:solidFill>
              <a:srgbClr val="D9DFCE"/>
            </a:solidFill>
          </p:spPr>
        </p:sp>
        <p:sp>
          <p:nvSpPr>
            <p:cNvPr name="TextBox 7" id="7"/>
            <p:cNvSpPr txBox="true"/>
            <p:nvPr/>
          </p:nvSpPr>
          <p:spPr>
            <a:xfrm>
              <a:off x="0" y="-57150"/>
              <a:ext cx="4816593" cy="1091375"/>
            </a:xfrm>
            <a:prstGeom prst="rect">
              <a:avLst/>
            </a:prstGeom>
          </p:spPr>
          <p:txBody>
            <a:bodyPr anchor="ctr" rtlCol="false" tIns="50800" lIns="50800" bIns="50800" rIns="50800"/>
            <a:lstStyle/>
            <a:p>
              <a:pPr algn="ctr">
                <a:lnSpc>
                  <a:spcPts val="3500"/>
                </a:lnSpc>
              </a:pPr>
            </a:p>
          </p:txBody>
        </p:sp>
      </p:grpSp>
      <p:sp>
        <p:nvSpPr>
          <p:cNvPr name="Freeform 8" id="8"/>
          <p:cNvSpPr/>
          <p:nvPr/>
        </p:nvSpPr>
        <p:spPr>
          <a:xfrm flipH="false" flipV="false" rot="0">
            <a:off x="13712383" y="0"/>
            <a:ext cx="4575617" cy="3832080"/>
          </a:xfrm>
          <a:custGeom>
            <a:avLst/>
            <a:gdLst/>
            <a:ahLst/>
            <a:cxnLst/>
            <a:rect r="r" b="b" t="t" l="l"/>
            <a:pathLst>
              <a:path h="3832080" w="4575617">
                <a:moveTo>
                  <a:pt x="0" y="0"/>
                </a:moveTo>
                <a:lnTo>
                  <a:pt x="4575617" y="0"/>
                </a:lnTo>
                <a:lnTo>
                  <a:pt x="4575617" y="3832080"/>
                </a:lnTo>
                <a:lnTo>
                  <a:pt x="0" y="3832080"/>
                </a:lnTo>
                <a:lnTo>
                  <a:pt x="0" y="0"/>
                </a:lnTo>
                <a:close/>
              </a:path>
            </a:pathLst>
          </a:custGeom>
          <a:blipFill>
            <a:blip r:embed="rId2"/>
            <a:stretch>
              <a:fillRect l="0" t="0" r="0" b="0"/>
            </a:stretch>
          </a:blipFill>
        </p:spPr>
      </p:sp>
      <p:sp>
        <p:nvSpPr>
          <p:cNvPr name="Freeform 9" id="9"/>
          <p:cNvSpPr/>
          <p:nvPr/>
        </p:nvSpPr>
        <p:spPr>
          <a:xfrm flipH="false" flipV="false" rot="5400000">
            <a:off x="-511322" y="8335195"/>
            <a:ext cx="2158989" cy="321886"/>
          </a:xfrm>
          <a:custGeom>
            <a:avLst/>
            <a:gdLst/>
            <a:ahLst/>
            <a:cxnLst/>
            <a:rect r="r" b="b" t="t" l="l"/>
            <a:pathLst>
              <a:path h="321886" w="2158989">
                <a:moveTo>
                  <a:pt x="0" y="0"/>
                </a:moveTo>
                <a:lnTo>
                  <a:pt x="2158989" y="0"/>
                </a:lnTo>
                <a:lnTo>
                  <a:pt x="2158989" y="321886"/>
                </a:lnTo>
                <a:lnTo>
                  <a:pt x="0" y="32188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4186717" y="6756243"/>
            <a:ext cx="856599" cy="856599"/>
          </a:xfrm>
          <a:custGeom>
            <a:avLst/>
            <a:gdLst/>
            <a:ahLst/>
            <a:cxnLst/>
            <a:rect r="r" b="b" t="t" l="l"/>
            <a:pathLst>
              <a:path h="856599" w="856599">
                <a:moveTo>
                  <a:pt x="0" y="0"/>
                </a:moveTo>
                <a:lnTo>
                  <a:pt x="856599" y="0"/>
                </a:lnTo>
                <a:lnTo>
                  <a:pt x="856599" y="856599"/>
                </a:lnTo>
                <a:lnTo>
                  <a:pt x="0" y="856599"/>
                </a:lnTo>
                <a:lnTo>
                  <a:pt x="0" y="0"/>
                </a:lnTo>
                <a:close/>
              </a:path>
            </a:pathLst>
          </a:custGeom>
          <a:blipFill>
            <a:blip r:embed="rId5"/>
            <a:stretch>
              <a:fillRect l="0" t="0" r="0" b="0"/>
            </a:stretch>
          </a:blipFill>
        </p:spPr>
      </p:sp>
      <p:pic>
        <p:nvPicPr>
          <p:cNvPr name="Picture 11" id="11">
            <a:hlinkClick action="ppaction://media"/>
          </p:cNvPr>
          <p:cNvPicPr>
            <a:picLocks noChangeAspect="true"/>
          </p:cNvPicPr>
          <p:nvPr>
            <a:videoFile r:link="rId7"/>
            <p:extLst>
              <p:ext uri="{DAA4B4D4-6D71-4841-9C94-3DE7FCFB9230}">
                <p14:media xmlns:p14="http://schemas.microsoft.com/office/powerpoint/2010/main" r:embed="rId8"/>
              </p:ext>
            </p:extLst>
          </p:nvPr>
        </p:nvPicPr>
        <p:blipFill>
          <a:blip r:embed="rId6"/>
          <a:srcRect l="0" t="0" r="0" b="0"/>
          <a:stretch>
            <a:fillRect/>
          </a:stretch>
        </p:blipFill>
        <p:spPr>
          <a:xfrm flipH="false" flipV="false" rot="0">
            <a:off x="7158190" y="225848"/>
            <a:ext cx="4425886" cy="9835303"/>
          </a:xfrm>
          <a:prstGeom prst="rect">
            <a:avLst/>
          </a:prstGeom>
        </p:spPr>
      </p:pic>
      <p:sp>
        <p:nvSpPr>
          <p:cNvPr name="TextBox 12" id="12"/>
          <p:cNvSpPr txBox="true"/>
          <p:nvPr/>
        </p:nvSpPr>
        <p:spPr>
          <a:xfrm rot="0">
            <a:off x="568172" y="603250"/>
            <a:ext cx="5786668" cy="717550"/>
          </a:xfrm>
          <a:prstGeom prst="rect">
            <a:avLst/>
          </a:prstGeom>
        </p:spPr>
        <p:txBody>
          <a:bodyPr anchor="t" rtlCol="false" tIns="0" lIns="0" bIns="0" rIns="0">
            <a:spAutoFit/>
          </a:bodyPr>
          <a:lstStyle/>
          <a:p>
            <a:pPr algn="ctr">
              <a:lnSpc>
                <a:spcPts val="5599"/>
              </a:lnSpc>
              <a:spcBef>
                <a:spcPct val="0"/>
              </a:spcBef>
            </a:pPr>
            <a:r>
              <a:rPr lang="en-US" b="true" sz="3999">
                <a:solidFill>
                  <a:srgbClr val="134E1A"/>
                </a:solidFill>
                <a:latin typeface="Poppins Bold"/>
                <a:ea typeface="Poppins Bold"/>
                <a:cs typeface="Poppins Bold"/>
                <a:sym typeface="Poppins Bold"/>
              </a:rPr>
              <a:t>Demo of App Part 2</a:t>
            </a:r>
          </a:p>
        </p:txBody>
      </p:sp>
      <p:sp>
        <p:nvSpPr>
          <p:cNvPr name="TextBox 13" id="13"/>
          <p:cNvSpPr txBox="true"/>
          <p:nvPr/>
        </p:nvSpPr>
        <p:spPr>
          <a:xfrm rot="0">
            <a:off x="1038752" y="6641943"/>
            <a:ext cx="3147965" cy="717550"/>
          </a:xfrm>
          <a:prstGeom prst="rect">
            <a:avLst/>
          </a:prstGeom>
        </p:spPr>
        <p:txBody>
          <a:bodyPr anchor="t" rtlCol="false" tIns="0" lIns="0" bIns="0" rIns="0">
            <a:spAutoFit/>
          </a:bodyPr>
          <a:lstStyle/>
          <a:p>
            <a:pPr algn="ctr">
              <a:lnSpc>
                <a:spcPts val="5599"/>
              </a:lnSpc>
              <a:spcBef>
                <a:spcPct val="0"/>
              </a:spcBef>
            </a:pPr>
            <a:r>
              <a:rPr lang="en-US" b="true" sz="3999" u="sng">
                <a:solidFill>
                  <a:srgbClr val="134E1A"/>
                </a:solidFill>
                <a:latin typeface="Poppins Bold"/>
                <a:ea typeface="Poppins Bold"/>
                <a:cs typeface="Poppins Bold"/>
                <a:sym typeface="Poppins Bold"/>
                <a:hlinkClick r:id="rId9" tooltip="https://drive.google.com/file/d/13ojH1Cdc5tBK92cK9cqXSuAGxOb3dEIl/view?usp=drive_link"/>
              </a:rPr>
              <a:t>Video Link</a:t>
            </a:r>
          </a:p>
        </p:txBody>
      </p:sp>
      <p:sp>
        <p:nvSpPr>
          <p:cNvPr name="TextBox 14" id="14"/>
          <p:cNvSpPr txBox="true"/>
          <p:nvPr/>
        </p:nvSpPr>
        <p:spPr>
          <a:xfrm rot="0">
            <a:off x="910388" y="3131040"/>
            <a:ext cx="4801553" cy="701039"/>
          </a:xfrm>
          <a:prstGeom prst="rect">
            <a:avLst/>
          </a:prstGeom>
        </p:spPr>
        <p:txBody>
          <a:bodyPr anchor="t" rtlCol="false" tIns="0" lIns="0" bIns="0" rIns="0">
            <a:spAutoFit/>
          </a:bodyPr>
          <a:lstStyle/>
          <a:p>
            <a:pPr algn="ctr">
              <a:lnSpc>
                <a:spcPts val="5460"/>
              </a:lnSpc>
              <a:spcBef>
                <a:spcPct val="0"/>
              </a:spcBef>
            </a:pPr>
            <a:r>
              <a:rPr lang="en-US" b="true" sz="3900">
                <a:solidFill>
                  <a:srgbClr val="134E1A"/>
                </a:solidFill>
                <a:latin typeface="Poppins Bold"/>
                <a:ea typeface="Poppins Bold"/>
                <a:cs typeface="Poppins Bold"/>
                <a:sym typeface="Poppins Bold"/>
              </a:rPr>
              <a:t>AI Models in Action</a:t>
            </a:r>
          </a:p>
        </p:txBody>
      </p:sp>
    </p:spTree>
  </p:cSld>
  <p:clrMapOvr>
    <a:masterClrMapping/>
  </p:clrMapOvr>
  <p:transition spd="fast">
    <p:fade/>
  </p:transition>
  <p:timing>
    <p:tnLst>
      <p:par>
        <p:cTn dur="indefinite" restart="never" nodeType="tmRoot">
          <p:childTnLst>
            <p:video>
              <p:cMediaNode vol="100000">
                <p:cTn fill="hold" display="false">
                  <p:stCondLst>
                    <p:cond delay="indefinite"/>
                  </p:stCondLst>
                </p:cTn>
                <p:tgtEl>
                  <p:spTgt spid="11"/>
                </p:tgtEl>
              </p:cMediaNode>
            </p:video>
          </p:childTnLst>
        </p:cTn>
      </p:par>
    </p:tnLst>
  </p:timing>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0402" y="6645659"/>
            <a:ext cx="5869322" cy="3705225"/>
            <a:chOff x="0" y="0"/>
            <a:chExt cx="1545830" cy="975862"/>
          </a:xfrm>
        </p:grpSpPr>
        <p:sp>
          <p:nvSpPr>
            <p:cNvPr name="Freeform 3" id="3"/>
            <p:cNvSpPr/>
            <p:nvPr/>
          </p:nvSpPr>
          <p:spPr>
            <a:xfrm flipH="false" flipV="false" rot="0">
              <a:off x="0" y="0"/>
              <a:ext cx="1545830" cy="975862"/>
            </a:xfrm>
            <a:custGeom>
              <a:avLst/>
              <a:gdLst/>
              <a:ahLst/>
              <a:cxnLst/>
              <a:rect r="r" b="b" t="t" l="l"/>
              <a:pathLst>
                <a:path h="975862" w="1545830">
                  <a:moveTo>
                    <a:pt x="0" y="0"/>
                  </a:moveTo>
                  <a:lnTo>
                    <a:pt x="1545830" y="0"/>
                  </a:lnTo>
                  <a:lnTo>
                    <a:pt x="1545830" y="975862"/>
                  </a:lnTo>
                  <a:lnTo>
                    <a:pt x="0" y="975862"/>
                  </a:lnTo>
                  <a:close/>
                </a:path>
              </a:pathLst>
            </a:custGeom>
            <a:solidFill>
              <a:srgbClr val="A3B18A"/>
            </a:solidFill>
          </p:spPr>
        </p:sp>
        <p:sp>
          <p:nvSpPr>
            <p:cNvPr name="TextBox 4" id="4"/>
            <p:cNvSpPr txBox="true"/>
            <p:nvPr/>
          </p:nvSpPr>
          <p:spPr>
            <a:xfrm>
              <a:off x="0" y="-57150"/>
              <a:ext cx="1545830" cy="1033012"/>
            </a:xfrm>
            <a:prstGeom prst="rect">
              <a:avLst/>
            </a:prstGeom>
          </p:spPr>
          <p:txBody>
            <a:bodyPr anchor="ctr" rtlCol="false" tIns="50800" lIns="50800" bIns="50800" rIns="50800"/>
            <a:lstStyle/>
            <a:p>
              <a:pPr algn="ctr">
                <a:lnSpc>
                  <a:spcPts val="3500"/>
                </a:lnSpc>
              </a:pPr>
            </a:p>
          </p:txBody>
        </p:sp>
      </p:grpSp>
      <p:grpSp>
        <p:nvGrpSpPr>
          <p:cNvPr name="Group 5" id="5"/>
          <p:cNvGrpSpPr/>
          <p:nvPr/>
        </p:nvGrpSpPr>
        <p:grpSpPr>
          <a:xfrm rot="0">
            <a:off x="571550" y="1545270"/>
            <a:ext cx="4212283" cy="8248940"/>
            <a:chOff x="0" y="0"/>
            <a:chExt cx="652593" cy="1277977"/>
          </a:xfrm>
        </p:grpSpPr>
        <p:sp>
          <p:nvSpPr>
            <p:cNvPr name="Freeform 6" id="6"/>
            <p:cNvSpPr/>
            <p:nvPr/>
          </p:nvSpPr>
          <p:spPr>
            <a:xfrm flipH="false" flipV="false" rot="143170">
              <a:off x="-26321" y="-13031"/>
              <a:ext cx="705235" cy="1304039"/>
            </a:xfrm>
            <a:custGeom>
              <a:avLst/>
              <a:gdLst/>
              <a:ahLst/>
              <a:cxnLst/>
              <a:rect r="r" b="b" t="t" l="l"/>
              <a:pathLst>
                <a:path h="1304039" w="705235">
                  <a:moveTo>
                    <a:pt x="0" y="27170"/>
                  </a:moveTo>
                  <a:lnTo>
                    <a:pt x="652027" y="0"/>
                  </a:lnTo>
                  <a:lnTo>
                    <a:pt x="705235" y="1276868"/>
                  </a:lnTo>
                  <a:lnTo>
                    <a:pt x="53208" y="1304039"/>
                  </a:lnTo>
                  <a:close/>
                </a:path>
              </a:pathLst>
            </a:custGeom>
            <a:blipFill>
              <a:blip r:embed="rId2"/>
              <a:stretch>
                <a:fillRect l="-161985" t="0" r="-24109" b="-3083"/>
              </a:stretch>
            </a:blipFill>
          </p:spPr>
        </p:sp>
      </p:grpSp>
      <p:grpSp>
        <p:nvGrpSpPr>
          <p:cNvPr name="Group 7" id="7"/>
          <p:cNvGrpSpPr/>
          <p:nvPr/>
        </p:nvGrpSpPr>
        <p:grpSpPr>
          <a:xfrm rot="0">
            <a:off x="5800289" y="3625564"/>
            <a:ext cx="728840" cy="72884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77550"/>
            </a:solidFill>
          </p:spPr>
        </p:sp>
        <p:sp>
          <p:nvSpPr>
            <p:cNvPr name="TextBox 9" id="9"/>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grpSp>
        <p:nvGrpSpPr>
          <p:cNvPr name="Group 10" id="10"/>
          <p:cNvGrpSpPr/>
          <p:nvPr/>
        </p:nvGrpSpPr>
        <p:grpSpPr>
          <a:xfrm rot="0">
            <a:off x="5689855" y="5447594"/>
            <a:ext cx="728840" cy="72884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77550"/>
            </a:solidFill>
          </p:spPr>
        </p:sp>
        <p:sp>
          <p:nvSpPr>
            <p:cNvPr name="TextBox 12" id="12"/>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sp>
        <p:nvSpPr>
          <p:cNvPr name="Freeform 13" id="13"/>
          <p:cNvSpPr/>
          <p:nvPr/>
        </p:nvSpPr>
        <p:spPr>
          <a:xfrm flipH="false" flipV="false" rot="0">
            <a:off x="6054275" y="3824881"/>
            <a:ext cx="220869" cy="330206"/>
          </a:xfrm>
          <a:custGeom>
            <a:avLst/>
            <a:gdLst/>
            <a:ahLst/>
            <a:cxnLst/>
            <a:rect r="r" b="b" t="t" l="l"/>
            <a:pathLst>
              <a:path h="330206" w="220869">
                <a:moveTo>
                  <a:pt x="0" y="0"/>
                </a:moveTo>
                <a:lnTo>
                  <a:pt x="220868" y="0"/>
                </a:lnTo>
                <a:lnTo>
                  <a:pt x="220868" y="330206"/>
                </a:lnTo>
                <a:lnTo>
                  <a:pt x="0" y="33020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5943840" y="5669740"/>
            <a:ext cx="220869" cy="330206"/>
          </a:xfrm>
          <a:custGeom>
            <a:avLst/>
            <a:gdLst/>
            <a:ahLst/>
            <a:cxnLst/>
            <a:rect r="r" b="b" t="t" l="l"/>
            <a:pathLst>
              <a:path h="330206" w="220869">
                <a:moveTo>
                  <a:pt x="0" y="0"/>
                </a:moveTo>
                <a:lnTo>
                  <a:pt x="220869" y="0"/>
                </a:lnTo>
                <a:lnTo>
                  <a:pt x="220869" y="330206"/>
                </a:lnTo>
                <a:lnTo>
                  <a:pt x="0" y="33020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5" id="15"/>
          <p:cNvGrpSpPr/>
          <p:nvPr/>
        </p:nvGrpSpPr>
        <p:grpSpPr>
          <a:xfrm rot="0">
            <a:off x="13948384" y="-2795743"/>
            <a:ext cx="6768900" cy="676890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3B18A"/>
            </a:solidFill>
            <a:ln cap="sq">
              <a:noFill/>
              <a:prstDash val="solid"/>
              <a:miter/>
            </a:ln>
          </p:spPr>
        </p:sp>
        <p:sp>
          <p:nvSpPr>
            <p:cNvPr name="TextBox 17" id="17"/>
            <p:cNvSpPr txBox="true"/>
            <p:nvPr/>
          </p:nvSpPr>
          <p:spPr>
            <a:xfrm>
              <a:off x="76200" y="19050"/>
              <a:ext cx="660400" cy="717550"/>
            </a:xfrm>
            <a:prstGeom prst="rect">
              <a:avLst/>
            </a:prstGeom>
          </p:spPr>
          <p:txBody>
            <a:bodyPr anchor="ctr" rtlCol="false" tIns="50800" lIns="50800" bIns="50800" rIns="50800"/>
            <a:lstStyle/>
            <a:p>
              <a:pPr algn="ctr" marL="0" indent="0" lvl="0">
                <a:lnSpc>
                  <a:spcPts val="3500"/>
                </a:lnSpc>
                <a:spcBef>
                  <a:spcPct val="0"/>
                </a:spcBef>
              </a:pPr>
            </a:p>
          </p:txBody>
        </p:sp>
      </p:grpSp>
      <p:sp>
        <p:nvSpPr>
          <p:cNvPr name="Freeform 18" id="18"/>
          <p:cNvSpPr/>
          <p:nvPr/>
        </p:nvSpPr>
        <p:spPr>
          <a:xfrm flipH="false" flipV="false" rot="0">
            <a:off x="15695892" y="3426775"/>
            <a:ext cx="5617097" cy="3433450"/>
          </a:xfrm>
          <a:custGeom>
            <a:avLst/>
            <a:gdLst/>
            <a:ahLst/>
            <a:cxnLst/>
            <a:rect r="r" b="b" t="t" l="l"/>
            <a:pathLst>
              <a:path h="3433450" w="5617097">
                <a:moveTo>
                  <a:pt x="0" y="0"/>
                </a:moveTo>
                <a:lnTo>
                  <a:pt x="5617096" y="0"/>
                </a:lnTo>
                <a:lnTo>
                  <a:pt x="5617096" y="3433450"/>
                </a:lnTo>
                <a:lnTo>
                  <a:pt x="0" y="3433450"/>
                </a:lnTo>
                <a:lnTo>
                  <a:pt x="0" y="0"/>
                </a:lnTo>
                <a:close/>
              </a:path>
            </a:pathLst>
          </a:custGeom>
          <a:blipFill>
            <a:blip r:embed="rId5"/>
            <a:stretch>
              <a:fillRect l="0" t="0" r="0" b="0"/>
            </a:stretch>
          </a:blipFill>
        </p:spPr>
      </p:sp>
      <p:sp>
        <p:nvSpPr>
          <p:cNvPr name="Freeform 19" id="19"/>
          <p:cNvSpPr/>
          <p:nvPr/>
        </p:nvSpPr>
        <p:spPr>
          <a:xfrm flipH="false" flipV="false" rot="0">
            <a:off x="15825782" y="1766545"/>
            <a:ext cx="1295643" cy="1561016"/>
          </a:xfrm>
          <a:custGeom>
            <a:avLst/>
            <a:gdLst/>
            <a:ahLst/>
            <a:cxnLst/>
            <a:rect r="r" b="b" t="t" l="l"/>
            <a:pathLst>
              <a:path h="1561016" w="1295643">
                <a:moveTo>
                  <a:pt x="0" y="0"/>
                </a:moveTo>
                <a:lnTo>
                  <a:pt x="1295643" y="0"/>
                </a:lnTo>
                <a:lnTo>
                  <a:pt x="1295643" y="1561016"/>
                </a:lnTo>
                <a:lnTo>
                  <a:pt x="0" y="1561016"/>
                </a:lnTo>
                <a:lnTo>
                  <a:pt x="0" y="0"/>
                </a:lnTo>
                <a:close/>
              </a:path>
            </a:pathLst>
          </a:custGeom>
          <a:blipFill>
            <a:blip r:embed="rId6"/>
            <a:stretch>
              <a:fillRect l="0" t="0" r="0" b="0"/>
            </a:stretch>
          </a:blipFill>
        </p:spPr>
      </p:sp>
      <p:sp>
        <p:nvSpPr>
          <p:cNvPr name="Freeform 20" id="20"/>
          <p:cNvSpPr/>
          <p:nvPr/>
        </p:nvSpPr>
        <p:spPr>
          <a:xfrm flipH="false" flipV="false" rot="0">
            <a:off x="14475336" y="1477037"/>
            <a:ext cx="780036" cy="880154"/>
          </a:xfrm>
          <a:custGeom>
            <a:avLst/>
            <a:gdLst/>
            <a:ahLst/>
            <a:cxnLst/>
            <a:rect r="r" b="b" t="t" l="l"/>
            <a:pathLst>
              <a:path h="880154" w="780036">
                <a:moveTo>
                  <a:pt x="0" y="0"/>
                </a:moveTo>
                <a:lnTo>
                  <a:pt x="780036" y="0"/>
                </a:lnTo>
                <a:lnTo>
                  <a:pt x="780036" y="880154"/>
                </a:lnTo>
                <a:lnTo>
                  <a:pt x="0" y="880154"/>
                </a:lnTo>
                <a:lnTo>
                  <a:pt x="0" y="0"/>
                </a:lnTo>
                <a:close/>
              </a:path>
            </a:pathLst>
          </a:custGeom>
          <a:blipFill>
            <a:blip r:embed="rId7"/>
            <a:stretch>
              <a:fillRect l="0" t="0" r="0" b="0"/>
            </a:stretch>
          </a:blipFill>
        </p:spPr>
      </p:sp>
      <p:sp>
        <p:nvSpPr>
          <p:cNvPr name="TextBox 21" id="21"/>
          <p:cNvSpPr txBox="true"/>
          <p:nvPr/>
        </p:nvSpPr>
        <p:spPr>
          <a:xfrm rot="0">
            <a:off x="571550" y="523301"/>
            <a:ext cx="12323191" cy="660019"/>
          </a:xfrm>
          <a:prstGeom prst="rect">
            <a:avLst/>
          </a:prstGeom>
        </p:spPr>
        <p:txBody>
          <a:bodyPr anchor="t" rtlCol="false" tIns="0" lIns="0" bIns="0" rIns="0">
            <a:spAutoFit/>
          </a:bodyPr>
          <a:lstStyle/>
          <a:p>
            <a:pPr algn="l" marL="0" indent="0" lvl="0">
              <a:lnSpc>
                <a:spcPts val="4988"/>
              </a:lnSpc>
              <a:spcBef>
                <a:spcPct val="0"/>
              </a:spcBef>
            </a:pPr>
            <a:r>
              <a:rPr lang="en-US" b="true" sz="4300">
                <a:solidFill>
                  <a:srgbClr val="134E1A"/>
                </a:solidFill>
                <a:latin typeface="Poppins Heavy"/>
                <a:ea typeface="Poppins Heavy"/>
                <a:cs typeface="Poppins Heavy"/>
                <a:sym typeface="Poppins Heavy"/>
              </a:rPr>
              <a:t>🌿 Future Improvements – Planty Care</a:t>
            </a:r>
          </a:p>
        </p:txBody>
      </p:sp>
      <p:sp>
        <p:nvSpPr>
          <p:cNvPr name="TextBox 22" id="22"/>
          <p:cNvSpPr txBox="true"/>
          <p:nvPr/>
        </p:nvSpPr>
        <p:spPr>
          <a:xfrm rot="0">
            <a:off x="6624725" y="3465405"/>
            <a:ext cx="8453316" cy="888998"/>
          </a:xfrm>
          <a:prstGeom prst="rect">
            <a:avLst/>
          </a:prstGeom>
        </p:spPr>
        <p:txBody>
          <a:bodyPr anchor="t" rtlCol="false" tIns="0" lIns="0" bIns="0" rIns="0">
            <a:spAutoFit/>
          </a:bodyPr>
          <a:lstStyle/>
          <a:p>
            <a:pPr algn="just">
              <a:lnSpc>
                <a:spcPts val="3500"/>
              </a:lnSpc>
            </a:pPr>
            <a:r>
              <a:rPr lang="en-US" sz="2500" b="true">
                <a:solidFill>
                  <a:srgbClr val="FF3131"/>
                </a:solidFill>
                <a:latin typeface="Poppins Bold"/>
                <a:ea typeface="Poppins Bold"/>
                <a:cs typeface="Poppins Bold"/>
                <a:sym typeface="Poppins Bold"/>
              </a:rPr>
              <a:t>Smart Sensor Integration:</a:t>
            </a:r>
            <a:r>
              <a:rPr lang="en-US" sz="2500" b="true">
                <a:solidFill>
                  <a:srgbClr val="000000"/>
                </a:solidFill>
                <a:latin typeface="Poppins Bold"/>
                <a:ea typeface="Poppins Bold"/>
                <a:cs typeface="Poppins Bold"/>
                <a:sym typeface="Poppins Bold"/>
              </a:rPr>
              <a:t> Real-time data from soil moisture, temperature, pH, and light sensors(IoT).</a:t>
            </a:r>
          </a:p>
        </p:txBody>
      </p:sp>
      <p:sp>
        <p:nvSpPr>
          <p:cNvPr name="TextBox 23" id="23"/>
          <p:cNvSpPr txBox="true"/>
          <p:nvPr/>
        </p:nvSpPr>
        <p:spPr>
          <a:xfrm rot="0">
            <a:off x="6624725" y="5472143"/>
            <a:ext cx="8630648" cy="1667691"/>
          </a:xfrm>
          <a:prstGeom prst="rect">
            <a:avLst/>
          </a:prstGeom>
        </p:spPr>
        <p:txBody>
          <a:bodyPr anchor="t" rtlCol="false" tIns="0" lIns="0" bIns="0" rIns="0">
            <a:spAutoFit/>
          </a:bodyPr>
          <a:lstStyle/>
          <a:p>
            <a:pPr algn="l">
              <a:lnSpc>
                <a:spcPts val="3499"/>
              </a:lnSpc>
              <a:spcBef>
                <a:spcPct val="0"/>
              </a:spcBef>
            </a:pPr>
            <a:r>
              <a:rPr lang="en-US" b="true" sz="2499">
                <a:solidFill>
                  <a:srgbClr val="FF3131"/>
                </a:solidFill>
                <a:latin typeface="Poppins Bold"/>
                <a:ea typeface="Poppins Bold"/>
                <a:cs typeface="Poppins Bold"/>
                <a:sym typeface="Poppins Bold"/>
              </a:rPr>
              <a:t>Real-time Image Scanning using Ai:</a:t>
            </a:r>
            <a:r>
              <a:rPr lang="en-US" b="true" sz="2499">
                <a:solidFill>
                  <a:srgbClr val="000000"/>
                </a:solidFill>
                <a:latin typeface="Poppins Bold"/>
                <a:ea typeface="Poppins Bold"/>
                <a:cs typeface="Poppins Bold"/>
                <a:sym typeface="Poppins Bold"/>
              </a:rPr>
              <a:t> Instant plant disease detection via camera — no manual uploads needed</a:t>
            </a:r>
          </a:p>
          <a:p>
            <a:pPr algn="l">
              <a:lnSpc>
                <a:spcPts val="2710"/>
              </a:lnSpc>
              <a:spcBef>
                <a:spcPct val="0"/>
              </a:spcBef>
            </a:pPr>
          </a:p>
        </p:txBody>
      </p:sp>
      <p:sp>
        <p:nvSpPr>
          <p:cNvPr name="TextBox 24" id="24"/>
          <p:cNvSpPr txBox="true"/>
          <p:nvPr/>
        </p:nvSpPr>
        <p:spPr>
          <a:xfrm rot="0">
            <a:off x="6529129" y="7392966"/>
            <a:ext cx="11276081" cy="1765298"/>
          </a:xfrm>
          <a:prstGeom prst="rect">
            <a:avLst/>
          </a:prstGeom>
        </p:spPr>
        <p:txBody>
          <a:bodyPr anchor="t" rtlCol="false" tIns="0" lIns="0" bIns="0" rIns="0">
            <a:spAutoFit/>
          </a:bodyPr>
          <a:lstStyle/>
          <a:p>
            <a:pPr algn="l">
              <a:lnSpc>
                <a:spcPts val="3500"/>
              </a:lnSpc>
              <a:spcBef>
                <a:spcPct val="0"/>
              </a:spcBef>
            </a:pPr>
            <a:r>
              <a:rPr lang="en-US" b="true" sz="2500">
                <a:solidFill>
                  <a:srgbClr val="FF3131"/>
                </a:solidFill>
                <a:latin typeface="Poppins Bold"/>
                <a:ea typeface="Poppins Bold"/>
                <a:cs typeface="Poppins Bold"/>
                <a:sym typeface="Poppins Bold"/>
              </a:rPr>
              <a:t> Tracking Disease Pro</a:t>
            </a:r>
            <a:r>
              <a:rPr lang="en-US" b="true" sz="2500">
                <a:solidFill>
                  <a:srgbClr val="FF3131"/>
                </a:solidFill>
                <a:latin typeface="Poppins Bold"/>
                <a:ea typeface="Poppins Bold"/>
                <a:cs typeface="Poppins Bold"/>
                <a:sym typeface="Poppins Bold"/>
              </a:rPr>
              <a:t>gress with Growing Data:</a:t>
            </a:r>
            <a:r>
              <a:rPr lang="en-US" b="true" sz="2500">
                <a:solidFill>
                  <a:srgbClr val="000000"/>
                </a:solidFill>
                <a:latin typeface="Poppins Bold"/>
                <a:ea typeface="Poppins Bold"/>
                <a:cs typeface="Poppins Bold"/>
                <a:sym typeface="Poppins Bold"/>
              </a:rPr>
              <a:t> A system that keeps track of plant disease over time and works well even if more people use it.</a:t>
            </a:r>
          </a:p>
          <a:p>
            <a:pPr algn="l">
              <a:lnSpc>
                <a:spcPts val="3500"/>
              </a:lnSpc>
              <a:spcBef>
                <a:spcPct val="0"/>
              </a:spcBef>
            </a:pPr>
          </a:p>
        </p:txBody>
      </p:sp>
      <p:grpSp>
        <p:nvGrpSpPr>
          <p:cNvPr name="Group 25" id="25"/>
          <p:cNvGrpSpPr/>
          <p:nvPr/>
        </p:nvGrpSpPr>
        <p:grpSpPr>
          <a:xfrm rot="0">
            <a:off x="5689855" y="7469166"/>
            <a:ext cx="728840" cy="72884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77550"/>
            </a:solidFill>
          </p:spPr>
        </p:sp>
        <p:sp>
          <p:nvSpPr>
            <p:cNvPr name="TextBox 27" id="27"/>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sp>
        <p:nvSpPr>
          <p:cNvPr name="Freeform 28" id="28"/>
          <p:cNvSpPr/>
          <p:nvPr/>
        </p:nvSpPr>
        <p:spPr>
          <a:xfrm flipH="false" flipV="false" rot="0">
            <a:off x="5943840" y="7668484"/>
            <a:ext cx="220869" cy="330206"/>
          </a:xfrm>
          <a:custGeom>
            <a:avLst/>
            <a:gdLst/>
            <a:ahLst/>
            <a:cxnLst/>
            <a:rect r="r" b="b" t="t" l="l"/>
            <a:pathLst>
              <a:path h="330206" w="220869">
                <a:moveTo>
                  <a:pt x="0" y="0"/>
                </a:moveTo>
                <a:lnTo>
                  <a:pt x="220869" y="0"/>
                </a:lnTo>
                <a:lnTo>
                  <a:pt x="220869" y="330205"/>
                </a:lnTo>
                <a:lnTo>
                  <a:pt x="0" y="3302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transition spd="fast">
    <p:fade/>
  </p:transition>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1038752" y="6705276"/>
            <a:ext cx="6630790" cy="3581724"/>
            <a:chOff x="0" y="0"/>
            <a:chExt cx="1746381" cy="943335"/>
          </a:xfrm>
        </p:grpSpPr>
        <p:sp>
          <p:nvSpPr>
            <p:cNvPr name="Freeform 3" id="3"/>
            <p:cNvSpPr/>
            <p:nvPr/>
          </p:nvSpPr>
          <p:spPr>
            <a:xfrm flipH="false" flipV="false" rot="0">
              <a:off x="0" y="0"/>
              <a:ext cx="1746381" cy="943335"/>
            </a:xfrm>
            <a:custGeom>
              <a:avLst/>
              <a:gdLst/>
              <a:ahLst/>
              <a:cxnLst/>
              <a:rect r="r" b="b" t="t" l="l"/>
              <a:pathLst>
                <a:path h="943335" w="1746381">
                  <a:moveTo>
                    <a:pt x="0" y="0"/>
                  </a:moveTo>
                  <a:lnTo>
                    <a:pt x="1746381" y="0"/>
                  </a:lnTo>
                  <a:lnTo>
                    <a:pt x="1746381" y="943335"/>
                  </a:lnTo>
                  <a:lnTo>
                    <a:pt x="0" y="943335"/>
                  </a:lnTo>
                  <a:close/>
                </a:path>
              </a:pathLst>
            </a:custGeom>
            <a:solidFill>
              <a:srgbClr val="F5F8EE"/>
            </a:solidFill>
            <a:ln cap="sq">
              <a:noFill/>
              <a:prstDash val="solid"/>
              <a:miter/>
            </a:ln>
          </p:spPr>
        </p:sp>
        <p:sp>
          <p:nvSpPr>
            <p:cNvPr name="TextBox 4" id="4"/>
            <p:cNvSpPr txBox="true"/>
            <p:nvPr/>
          </p:nvSpPr>
          <p:spPr>
            <a:xfrm>
              <a:off x="0" y="-57150"/>
              <a:ext cx="1746381" cy="1000485"/>
            </a:xfrm>
            <a:prstGeom prst="rect">
              <a:avLst/>
            </a:prstGeom>
          </p:spPr>
          <p:txBody>
            <a:bodyPr anchor="ctr" rtlCol="false" tIns="50800" lIns="50800" bIns="50800" rIns="50800"/>
            <a:lstStyle/>
            <a:p>
              <a:pPr algn="ctr" marL="0" indent="0" lvl="0">
                <a:lnSpc>
                  <a:spcPts val="3500"/>
                </a:lnSpc>
                <a:spcBef>
                  <a:spcPct val="0"/>
                </a:spcBef>
              </a:pPr>
            </a:p>
          </p:txBody>
        </p:sp>
      </p:grpSp>
      <p:sp>
        <p:nvSpPr>
          <p:cNvPr name="Freeform 5" id="5"/>
          <p:cNvSpPr/>
          <p:nvPr/>
        </p:nvSpPr>
        <p:spPr>
          <a:xfrm flipH="false" flipV="false" rot="-5400000">
            <a:off x="2593130" y="3880972"/>
            <a:ext cx="3522035" cy="7232621"/>
          </a:xfrm>
          <a:custGeom>
            <a:avLst/>
            <a:gdLst/>
            <a:ahLst/>
            <a:cxnLst/>
            <a:rect r="r" b="b" t="t" l="l"/>
            <a:pathLst>
              <a:path h="7232621" w="3522035">
                <a:moveTo>
                  <a:pt x="0" y="0"/>
                </a:moveTo>
                <a:lnTo>
                  <a:pt x="3522034" y="0"/>
                </a:lnTo>
                <a:lnTo>
                  <a:pt x="3522034" y="7232621"/>
                </a:lnTo>
                <a:lnTo>
                  <a:pt x="0" y="7232621"/>
                </a:lnTo>
                <a:lnTo>
                  <a:pt x="0" y="0"/>
                </a:lnTo>
                <a:close/>
              </a:path>
            </a:pathLst>
          </a:custGeom>
          <a:blipFill>
            <a:blip r:embed="rId2">
              <a:alphaModFix amt="64000"/>
            </a:blip>
            <a:stretch>
              <a:fillRect l="-1702" t="0" r="0" b="0"/>
            </a:stretch>
          </a:blipFill>
        </p:spPr>
      </p:sp>
      <p:grpSp>
        <p:nvGrpSpPr>
          <p:cNvPr name="Group 6" id="6"/>
          <p:cNvGrpSpPr/>
          <p:nvPr/>
        </p:nvGrpSpPr>
        <p:grpSpPr>
          <a:xfrm rot="0">
            <a:off x="0" y="0"/>
            <a:ext cx="18288000" cy="3926821"/>
            <a:chOff x="0" y="0"/>
            <a:chExt cx="4816593" cy="1034225"/>
          </a:xfrm>
        </p:grpSpPr>
        <p:sp>
          <p:nvSpPr>
            <p:cNvPr name="Freeform 7" id="7"/>
            <p:cNvSpPr/>
            <p:nvPr/>
          </p:nvSpPr>
          <p:spPr>
            <a:xfrm flipH="false" flipV="false" rot="0">
              <a:off x="0" y="0"/>
              <a:ext cx="4816592" cy="1034225"/>
            </a:xfrm>
            <a:custGeom>
              <a:avLst/>
              <a:gdLst/>
              <a:ahLst/>
              <a:cxnLst/>
              <a:rect r="r" b="b" t="t" l="l"/>
              <a:pathLst>
                <a:path h="1034225" w="4816592">
                  <a:moveTo>
                    <a:pt x="0" y="0"/>
                  </a:moveTo>
                  <a:lnTo>
                    <a:pt x="4816592" y="0"/>
                  </a:lnTo>
                  <a:lnTo>
                    <a:pt x="4816592" y="1034225"/>
                  </a:lnTo>
                  <a:lnTo>
                    <a:pt x="0" y="1034225"/>
                  </a:lnTo>
                  <a:close/>
                </a:path>
              </a:pathLst>
            </a:custGeom>
            <a:solidFill>
              <a:srgbClr val="D9DFCE"/>
            </a:solidFill>
          </p:spPr>
        </p:sp>
        <p:sp>
          <p:nvSpPr>
            <p:cNvPr name="TextBox 8" id="8"/>
            <p:cNvSpPr txBox="true"/>
            <p:nvPr/>
          </p:nvSpPr>
          <p:spPr>
            <a:xfrm>
              <a:off x="0" y="-57150"/>
              <a:ext cx="4816593" cy="1091375"/>
            </a:xfrm>
            <a:prstGeom prst="rect">
              <a:avLst/>
            </a:prstGeom>
          </p:spPr>
          <p:txBody>
            <a:bodyPr anchor="ctr" rtlCol="false" tIns="50800" lIns="50800" bIns="50800" rIns="50800"/>
            <a:lstStyle/>
            <a:p>
              <a:pPr algn="ctr">
                <a:lnSpc>
                  <a:spcPts val="3500"/>
                </a:lnSpc>
              </a:pPr>
            </a:p>
          </p:txBody>
        </p:sp>
      </p:grpSp>
      <p:grpSp>
        <p:nvGrpSpPr>
          <p:cNvPr name="Group 9" id="9"/>
          <p:cNvGrpSpPr/>
          <p:nvPr/>
        </p:nvGrpSpPr>
        <p:grpSpPr>
          <a:xfrm rot="0">
            <a:off x="1038752" y="1028700"/>
            <a:ext cx="6630790" cy="7406095"/>
            <a:chOff x="0" y="0"/>
            <a:chExt cx="1027283" cy="1147398"/>
          </a:xfrm>
        </p:grpSpPr>
        <p:sp>
          <p:nvSpPr>
            <p:cNvPr name="Freeform 10" id="10"/>
            <p:cNvSpPr/>
            <p:nvPr/>
          </p:nvSpPr>
          <p:spPr>
            <a:xfrm flipH="false" flipV="false" rot="0">
              <a:off x="0" y="0"/>
              <a:ext cx="1027283" cy="1147398"/>
            </a:xfrm>
            <a:custGeom>
              <a:avLst/>
              <a:gdLst/>
              <a:ahLst/>
              <a:cxnLst/>
              <a:rect r="r" b="b" t="t" l="l"/>
              <a:pathLst>
                <a:path h="1147398" w="1027283">
                  <a:moveTo>
                    <a:pt x="0" y="0"/>
                  </a:moveTo>
                  <a:lnTo>
                    <a:pt x="1027283" y="0"/>
                  </a:lnTo>
                  <a:lnTo>
                    <a:pt x="1027283" y="1147398"/>
                  </a:lnTo>
                  <a:lnTo>
                    <a:pt x="0" y="1147398"/>
                  </a:lnTo>
                  <a:close/>
                </a:path>
              </a:pathLst>
            </a:custGeom>
            <a:blipFill>
              <a:blip r:embed="rId3"/>
              <a:stretch>
                <a:fillRect l="-83582" t="0" r="-48681" b="-11253"/>
              </a:stretch>
            </a:blipFill>
          </p:spPr>
        </p:sp>
      </p:grpSp>
      <p:sp>
        <p:nvSpPr>
          <p:cNvPr name="Freeform 11" id="11"/>
          <p:cNvSpPr/>
          <p:nvPr/>
        </p:nvSpPr>
        <p:spPr>
          <a:xfrm flipH="false" flipV="false" rot="0">
            <a:off x="13712383" y="47371"/>
            <a:ext cx="4575617" cy="3832080"/>
          </a:xfrm>
          <a:custGeom>
            <a:avLst/>
            <a:gdLst/>
            <a:ahLst/>
            <a:cxnLst/>
            <a:rect r="r" b="b" t="t" l="l"/>
            <a:pathLst>
              <a:path h="3832080" w="4575617">
                <a:moveTo>
                  <a:pt x="0" y="0"/>
                </a:moveTo>
                <a:lnTo>
                  <a:pt x="4575617" y="0"/>
                </a:lnTo>
                <a:lnTo>
                  <a:pt x="4575617" y="3832080"/>
                </a:lnTo>
                <a:lnTo>
                  <a:pt x="0" y="3832080"/>
                </a:lnTo>
                <a:lnTo>
                  <a:pt x="0" y="0"/>
                </a:lnTo>
                <a:close/>
              </a:path>
            </a:pathLst>
          </a:custGeom>
          <a:blipFill>
            <a:blip r:embed="rId4"/>
            <a:stretch>
              <a:fillRect l="0" t="0" r="0" b="0"/>
            </a:stretch>
          </a:blipFill>
        </p:spPr>
      </p:sp>
      <p:sp>
        <p:nvSpPr>
          <p:cNvPr name="Freeform 12" id="12"/>
          <p:cNvSpPr/>
          <p:nvPr/>
        </p:nvSpPr>
        <p:spPr>
          <a:xfrm flipH="false" flipV="false" rot="0">
            <a:off x="15603315" y="9472976"/>
            <a:ext cx="2158989" cy="321886"/>
          </a:xfrm>
          <a:custGeom>
            <a:avLst/>
            <a:gdLst/>
            <a:ahLst/>
            <a:cxnLst/>
            <a:rect r="r" b="b" t="t" l="l"/>
            <a:pathLst>
              <a:path h="321886" w="2158989">
                <a:moveTo>
                  <a:pt x="0" y="0"/>
                </a:moveTo>
                <a:lnTo>
                  <a:pt x="2158989" y="0"/>
                </a:lnTo>
                <a:lnTo>
                  <a:pt x="2158989" y="321885"/>
                </a:lnTo>
                <a:lnTo>
                  <a:pt x="0" y="32188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3" id="13"/>
          <p:cNvSpPr txBox="true"/>
          <p:nvPr/>
        </p:nvSpPr>
        <p:spPr>
          <a:xfrm rot="0">
            <a:off x="7970457" y="3860146"/>
            <a:ext cx="9931169" cy="5577201"/>
          </a:xfrm>
          <a:prstGeom prst="rect">
            <a:avLst/>
          </a:prstGeom>
        </p:spPr>
        <p:txBody>
          <a:bodyPr anchor="t" rtlCol="false" tIns="0" lIns="0" bIns="0" rIns="0">
            <a:spAutoFit/>
          </a:bodyPr>
          <a:lstStyle/>
          <a:p>
            <a:pPr algn="l">
              <a:lnSpc>
                <a:spcPts val="3395"/>
              </a:lnSpc>
            </a:pPr>
          </a:p>
          <a:p>
            <a:pPr algn="l">
              <a:lnSpc>
                <a:spcPts val="3395"/>
              </a:lnSpc>
            </a:pPr>
          </a:p>
          <a:p>
            <a:pPr algn="l" marL="523591" indent="-261795" lvl="1">
              <a:lnSpc>
                <a:spcPts val="3395"/>
              </a:lnSpc>
              <a:buFont typeface="Arial"/>
              <a:buChar char="•"/>
            </a:pPr>
            <a:r>
              <a:rPr lang="en-US" b="true" sz="2425">
                <a:solidFill>
                  <a:srgbClr val="000000"/>
                </a:solidFill>
                <a:latin typeface="Poppins Bold"/>
                <a:ea typeface="Poppins Bold"/>
                <a:cs typeface="Poppins Bold"/>
                <a:sym typeface="Poppins Bold"/>
              </a:rPr>
              <a:t> </a:t>
            </a:r>
            <a:r>
              <a:rPr lang="en-US" b="true" sz="2425">
                <a:solidFill>
                  <a:srgbClr val="DC2221"/>
                </a:solidFill>
                <a:latin typeface="Poppins Bold"/>
                <a:ea typeface="Poppins Bold"/>
                <a:cs typeface="Poppins Bold"/>
                <a:sym typeface="Poppins Bold"/>
              </a:rPr>
              <a:t>Detects plant diseases</a:t>
            </a:r>
            <a:r>
              <a:rPr lang="en-US" b="true" sz="2425">
                <a:solidFill>
                  <a:srgbClr val="000000"/>
                </a:solidFill>
                <a:latin typeface="Poppins Bold"/>
                <a:ea typeface="Poppins Bold"/>
                <a:cs typeface="Poppins Bold"/>
                <a:sym typeface="Poppins Bold"/>
              </a:rPr>
              <a:t> using ResNet-50 (deep learning)</a:t>
            </a:r>
          </a:p>
          <a:p>
            <a:pPr algn="l">
              <a:lnSpc>
                <a:spcPts val="3395"/>
              </a:lnSpc>
            </a:pPr>
          </a:p>
          <a:p>
            <a:pPr algn="l" marL="523591" indent="-261795" lvl="1">
              <a:lnSpc>
                <a:spcPts val="3395"/>
              </a:lnSpc>
              <a:buFont typeface="Arial"/>
              <a:buChar char="•"/>
            </a:pPr>
            <a:r>
              <a:rPr lang="en-US" b="true" sz="2425">
                <a:solidFill>
                  <a:srgbClr val="DC2221"/>
                </a:solidFill>
                <a:latin typeface="Poppins Bold"/>
                <a:ea typeface="Poppins Bold"/>
                <a:cs typeface="Poppins Bold"/>
                <a:sym typeface="Poppins Bold"/>
              </a:rPr>
              <a:t>Recommends suitable crops </a:t>
            </a:r>
            <a:r>
              <a:rPr lang="en-US" b="true" sz="2425">
                <a:solidFill>
                  <a:srgbClr val="000000"/>
                </a:solidFill>
                <a:latin typeface="Poppins Bold"/>
                <a:ea typeface="Poppins Bold"/>
                <a:cs typeface="Poppins Bold"/>
                <a:sym typeface="Poppins Bold"/>
              </a:rPr>
              <a:t>via Random Forest model</a:t>
            </a:r>
          </a:p>
          <a:p>
            <a:pPr algn="l">
              <a:lnSpc>
                <a:spcPts val="3395"/>
              </a:lnSpc>
            </a:pPr>
          </a:p>
          <a:p>
            <a:pPr algn="l" marL="523591" indent="-261795" lvl="1">
              <a:lnSpc>
                <a:spcPts val="3395"/>
              </a:lnSpc>
              <a:buFont typeface="Arial"/>
              <a:buChar char="•"/>
            </a:pPr>
            <a:r>
              <a:rPr lang="en-US" b="true" sz="2425">
                <a:solidFill>
                  <a:srgbClr val="000000"/>
                </a:solidFill>
                <a:latin typeface="Poppins Bold"/>
                <a:ea typeface="Poppins Bold"/>
                <a:cs typeface="Poppins Bold"/>
                <a:sym typeface="Poppins Bold"/>
              </a:rPr>
              <a:t> </a:t>
            </a:r>
            <a:r>
              <a:rPr lang="en-US" b="true" sz="2425">
                <a:solidFill>
                  <a:srgbClr val="DC2221"/>
                </a:solidFill>
                <a:latin typeface="Poppins Bold"/>
                <a:ea typeface="Poppins Bold"/>
                <a:cs typeface="Poppins Bold"/>
                <a:sym typeface="Poppins Bold"/>
              </a:rPr>
              <a:t>Suggests optimal fertilizers</a:t>
            </a:r>
            <a:r>
              <a:rPr lang="en-US" b="true" sz="2425">
                <a:solidFill>
                  <a:srgbClr val="000000"/>
                </a:solidFill>
                <a:latin typeface="Poppins Bold"/>
                <a:ea typeface="Poppins Bold"/>
                <a:cs typeface="Poppins Bold"/>
                <a:sym typeface="Poppins Bold"/>
              </a:rPr>
              <a:t> using XGBoost algorithm</a:t>
            </a:r>
          </a:p>
          <a:p>
            <a:pPr algn="l">
              <a:lnSpc>
                <a:spcPts val="3395"/>
              </a:lnSpc>
            </a:pPr>
          </a:p>
          <a:p>
            <a:pPr algn="l" marL="523591" indent="-261795" lvl="1">
              <a:lnSpc>
                <a:spcPts val="3395"/>
              </a:lnSpc>
              <a:buFont typeface="Arial"/>
              <a:buChar char="•"/>
            </a:pPr>
            <a:r>
              <a:rPr lang="en-US" b="true" sz="2425">
                <a:solidFill>
                  <a:srgbClr val="000000"/>
                </a:solidFill>
                <a:latin typeface="Poppins Bold"/>
                <a:ea typeface="Poppins Bold"/>
                <a:cs typeface="Poppins Bold"/>
                <a:sym typeface="Poppins Bold"/>
              </a:rPr>
              <a:t> </a:t>
            </a:r>
            <a:r>
              <a:rPr lang="en-US" b="true" sz="2425">
                <a:solidFill>
                  <a:srgbClr val="DC2221"/>
                </a:solidFill>
                <a:latin typeface="Poppins Bold"/>
                <a:ea typeface="Poppins Bold"/>
                <a:cs typeface="Poppins Bold"/>
                <a:sym typeface="Poppins Bold"/>
              </a:rPr>
              <a:t>AI-powered mobile app</a:t>
            </a:r>
            <a:r>
              <a:rPr lang="en-US" b="true" sz="2425">
                <a:solidFill>
                  <a:srgbClr val="000000"/>
                </a:solidFill>
                <a:latin typeface="Poppins Bold"/>
                <a:ea typeface="Poppins Bold"/>
                <a:cs typeface="Poppins Bold"/>
                <a:sym typeface="Poppins Bold"/>
              </a:rPr>
              <a:t> for smart farming support </a:t>
            </a:r>
          </a:p>
          <a:p>
            <a:pPr algn="l">
              <a:lnSpc>
                <a:spcPts val="3395"/>
              </a:lnSpc>
            </a:pPr>
          </a:p>
          <a:p>
            <a:pPr algn="l" marL="523591" indent="-261795" lvl="1">
              <a:lnSpc>
                <a:spcPts val="3395"/>
              </a:lnSpc>
              <a:buFont typeface="Arial"/>
              <a:buChar char="•"/>
            </a:pPr>
            <a:r>
              <a:rPr lang="en-US" b="true" sz="2425">
                <a:solidFill>
                  <a:srgbClr val="DC2221"/>
                </a:solidFill>
                <a:latin typeface="Poppins Bold"/>
                <a:ea typeface="Poppins Bold"/>
                <a:cs typeface="Poppins Bold"/>
                <a:sym typeface="Poppins Bold"/>
              </a:rPr>
              <a:t>User-friendly</a:t>
            </a:r>
            <a:r>
              <a:rPr lang="en-US" b="true" sz="2425">
                <a:solidFill>
                  <a:srgbClr val="000000"/>
                </a:solidFill>
                <a:latin typeface="Poppins Bold"/>
                <a:ea typeface="Poppins Bold"/>
                <a:cs typeface="Poppins Bold"/>
                <a:sym typeface="Poppins Bold"/>
              </a:rPr>
              <a:t>, on-the-go access for farmers</a:t>
            </a:r>
          </a:p>
          <a:p>
            <a:pPr algn="l">
              <a:lnSpc>
                <a:spcPts val="3395"/>
              </a:lnSpc>
            </a:pPr>
          </a:p>
          <a:p>
            <a:pPr algn="l">
              <a:lnSpc>
                <a:spcPts val="3395"/>
              </a:lnSpc>
              <a:spcBef>
                <a:spcPct val="0"/>
              </a:spcBef>
            </a:pPr>
          </a:p>
        </p:txBody>
      </p:sp>
      <p:sp>
        <p:nvSpPr>
          <p:cNvPr name="TextBox 14" id="14"/>
          <p:cNvSpPr txBox="true"/>
          <p:nvPr/>
        </p:nvSpPr>
        <p:spPr>
          <a:xfrm rot="0">
            <a:off x="7970457" y="2620118"/>
            <a:ext cx="5338095" cy="1087882"/>
          </a:xfrm>
          <a:prstGeom prst="rect">
            <a:avLst/>
          </a:prstGeom>
        </p:spPr>
        <p:txBody>
          <a:bodyPr anchor="t" rtlCol="false" tIns="0" lIns="0" bIns="0" rIns="0">
            <a:spAutoFit/>
          </a:bodyPr>
          <a:lstStyle/>
          <a:p>
            <a:pPr algn="l" marL="0" indent="0" lvl="0">
              <a:lnSpc>
                <a:spcPts val="8173"/>
              </a:lnSpc>
              <a:spcBef>
                <a:spcPct val="0"/>
              </a:spcBef>
            </a:pPr>
            <a:r>
              <a:rPr lang="en-US" b="true" sz="6699" strike="noStrike" u="none">
                <a:solidFill>
                  <a:srgbClr val="134E1A"/>
                </a:solidFill>
                <a:latin typeface="Poppins Heavy"/>
                <a:ea typeface="Poppins Heavy"/>
                <a:cs typeface="Poppins Heavy"/>
                <a:sym typeface="Poppins Heavy"/>
              </a:rPr>
              <a:t>Conclusion</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Freeform 2" id="2"/>
          <p:cNvSpPr/>
          <p:nvPr/>
        </p:nvSpPr>
        <p:spPr>
          <a:xfrm flipH="false" flipV="false" rot="0">
            <a:off x="11727941" y="1028700"/>
            <a:ext cx="4639437" cy="8229600"/>
          </a:xfrm>
          <a:custGeom>
            <a:avLst/>
            <a:gdLst/>
            <a:ahLst/>
            <a:cxnLst/>
            <a:rect r="r" b="b" t="t" l="l"/>
            <a:pathLst>
              <a:path h="8229600" w="4639437">
                <a:moveTo>
                  <a:pt x="0" y="0"/>
                </a:moveTo>
                <a:lnTo>
                  <a:pt x="4639437" y="0"/>
                </a:lnTo>
                <a:lnTo>
                  <a:pt x="4639437" y="8229600"/>
                </a:lnTo>
                <a:lnTo>
                  <a:pt x="0" y="8229600"/>
                </a:lnTo>
                <a:lnTo>
                  <a:pt x="0" y="0"/>
                </a:lnTo>
                <a:close/>
              </a:path>
            </a:pathLst>
          </a:custGeom>
          <a:blipFill>
            <a:blip r:embed="rId2"/>
            <a:stretch>
              <a:fillRect l="0" t="0" r="0" b="0"/>
            </a:stretch>
          </a:blipFill>
        </p:spPr>
      </p:sp>
      <p:sp>
        <p:nvSpPr>
          <p:cNvPr name="TextBox 3" id="3"/>
          <p:cNvSpPr txBox="true"/>
          <p:nvPr/>
        </p:nvSpPr>
        <p:spPr>
          <a:xfrm rot="0">
            <a:off x="529909" y="1752440"/>
            <a:ext cx="10487826" cy="2555241"/>
          </a:xfrm>
          <a:prstGeom prst="rect">
            <a:avLst/>
          </a:prstGeom>
        </p:spPr>
        <p:txBody>
          <a:bodyPr anchor="t" rtlCol="false" tIns="0" lIns="0" bIns="0" rIns="0">
            <a:spAutoFit/>
          </a:bodyPr>
          <a:lstStyle/>
          <a:p>
            <a:pPr algn="l">
              <a:lnSpc>
                <a:spcPts val="4059"/>
              </a:lnSpc>
              <a:spcBef>
                <a:spcPct val="0"/>
              </a:spcBef>
            </a:pPr>
            <a:r>
              <a:rPr lang="en-US" b="true" sz="2899">
                <a:solidFill>
                  <a:srgbClr val="DC2221"/>
                </a:solidFill>
                <a:latin typeface="Aileron Bold"/>
                <a:ea typeface="Aileron Bold"/>
                <a:cs typeface="Aileron Bold"/>
                <a:sym typeface="Aileron Bold"/>
              </a:rPr>
              <a:t>1)</a:t>
            </a:r>
            <a:r>
              <a:rPr lang="en-US" b="true" sz="2899">
                <a:solidFill>
                  <a:srgbClr val="000000"/>
                </a:solidFill>
                <a:latin typeface="Aileron Bold"/>
                <a:ea typeface="Aileron Bold"/>
                <a:cs typeface="Aileron Bold"/>
                <a:sym typeface="Aileron Bold"/>
              </a:rPr>
              <a:t> </a:t>
            </a:r>
            <a:r>
              <a:rPr lang="en-US" b="true" sz="2899">
                <a:solidFill>
                  <a:srgbClr val="000000"/>
                </a:solidFill>
                <a:latin typeface="Aileron Bold"/>
                <a:ea typeface="Aileron Bold"/>
                <a:cs typeface="Aileron Bold"/>
                <a:sym typeface="Aileron Bold"/>
              </a:rPr>
              <a:t>Bouacida, I., Farou, B., Djakhdjakha, L., Seridi, H., &amp; Kurulay, M. (2025). Innovative deep learning approach for cross-crop plant disease detection: A generalized method for identifying unhealthy leaves. Information Processing in Agriculture, 12(1), 54-67.</a:t>
            </a:r>
            <a:r>
              <a:rPr lang="he-IL" b="true" sz="2899">
                <a:solidFill>
                  <a:srgbClr val="000000"/>
                </a:solidFill>
                <a:latin typeface="Aileron Bold"/>
                <a:ea typeface="Aileron Bold"/>
                <a:cs typeface="Aileron Bold"/>
                <a:sym typeface="Aileron Bold"/>
                <a:rtl val="true"/>
              </a:rPr>
              <a:t>‏</a:t>
            </a:r>
          </a:p>
        </p:txBody>
      </p:sp>
      <p:sp>
        <p:nvSpPr>
          <p:cNvPr name="TextBox 4" id="4"/>
          <p:cNvSpPr txBox="true"/>
          <p:nvPr/>
        </p:nvSpPr>
        <p:spPr>
          <a:xfrm rot="0">
            <a:off x="-917963" y="506413"/>
            <a:ext cx="6255173" cy="901700"/>
          </a:xfrm>
          <a:prstGeom prst="rect">
            <a:avLst/>
          </a:prstGeom>
        </p:spPr>
        <p:txBody>
          <a:bodyPr anchor="t" rtlCol="false" tIns="0" lIns="0" bIns="0" rIns="0">
            <a:spAutoFit/>
          </a:bodyPr>
          <a:lstStyle/>
          <a:p>
            <a:pPr algn="ctr">
              <a:lnSpc>
                <a:spcPts val="7000"/>
              </a:lnSpc>
              <a:spcBef>
                <a:spcPct val="0"/>
              </a:spcBef>
            </a:pPr>
            <a:r>
              <a:rPr lang="en-US" b="true" sz="5000">
                <a:solidFill>
                  <a:srgbClr val="134E1A"/>
                </a:solidFill>
                <a:latin typeface="Poppins Bold"/>
                <a:ea typeface="Poppins Bold"/>
                <a:cs typeface="Poppins Bold"/>
                <a:sym typeface="Poppins Bold"/>
              </a:rPr>
              <a:t>Refernces</a:t>
            </a:r>
          </a:p>
        </p:txBody>
      </p:sp>
      <p:sp>
        <p:nvSpPr>
          <p:cNvPr name="TextBox 5" id="5"/>
          <p:cNvSpPr txBox="true"/>
          <p:nvPr/>
        </p:nvSpPr>
        <p:spPr>
          <a:xfrm rot="0">
            <a:off x="529909" y="4555331"/>
            <a:ext cx="10317187" cy="2040891"/>
          </a:xfrm>
          <a:prstGeom prst="rect">
            <a:avLst/>
          </a:prstGeom>
        </p:spPr>
        <p:txBody>
          <a:bodyPr anchor="t" rtlCol="false" tIns="0" lIns="0" bIns="0" rIns="0">
            <a:spAutoFit/>
          </a:bodyPr>
          <a:lstStyle/>
          <a:p>
            <a:pPr algn="l">
              <a:lnSpc>
                <a:spcPts val="4059"/>
              </a:lnSpc>
              <a:spcBef>
                <a:spcPct val="0"/>
              </a:spcBef>
            </a:pPr>
            <a:r>
              <a:rPr lang="en-US" b="true" sz="2899">
                <a:solidFill>
                  <a:srgbClr val="DC2221"/>
                </a:solidFill>
                <a:latin typeface="Aileron Bold"/>
                <a:ea typeface="Aileron Bold"/>
                <a:cs typeface="Aileron Bold"/>
                <a:sym typeface="Aileron Bold"/>
              </a:rPr>
              <a:t>2)</a:t>
            </a:r>
            <a:r>
              <a:rPr lang="en-US" b="true" sz="2899">
                <a:solidFill>
                  <a:srgbClr val="000000"/>
                </a:solidFill>
                <a:latin typeface="Aileron Bold"/>
                <a:ea typeface="Aileron Bold"/>
                <a:cs typeface="Aileron Bold"/>
                <a:sym typeface="Aileron Bold"/>
              </a:rPr>
              <a:t> Biswas, S., Saha, I., &amp; Deb, A. (2024). Plant disease identification using a novel time-effective CNN architecture. Multimedia Tools and Applications, 83(35), 82199-82221.</a:t>
            </a:r>
            <a:r>
              <a:rPr lang="he-IL" b="true" sz="2899">
                <a:solidFill>
                  <a:srgbClr val="000000"/>
                </a:solidFill>
                <a:latin typeface="Aileron Bold"/>
                <a:ea typeface="Aileron Bold"/>
                <a:cs typeface="Aileron Bold"/>
                <a:sym typeface="Aileron Bold"/>
                <a:rtl val="true"/>
              </a:rPr>
              <a:t>‏</a:t>
            </a:r>
          </a:p>
        </p:txBody>
      </p:sp>
      <p:sp>
        <p:nvSpPr>
          <p:cNvPr name="TextBox 6" id="6"/>
          <p:cNvSpPr txBox="true"/>
          <p:nvPr/>
        </p:nvSpPr>
        <p:spPr>
          <a:xfrm rot="0">
            <a:off x="529909" y="6851864"/>
            <a:ext cx="10103684" cy="2040891"/>
          </a:xfrm>
          <a:prstGeom prst="rect">
            <a:avLst/>
          </a:prstGeom>
        </p:spPr>
        <p:txBody>
          <a:bodyPr anchor="t" rtlCol="false" tIns="0" lIns="0" bIns="0" rIns="0">
            <a:spAutoFit/>
          </a:bodyPr>
          <a:lstStyle/>
          <a:p>
            <a:pPr algn="l">
              <a:lnSpc>
                <a:spcPts val="4059"/>
              </a:lnSpc>
              <a:spcBef>
                <a:spcPct val="0"/>
              </a:spcBef>
            </a:pPr>
            <a:r>
              <a:rPr lang="en-US" b="true" sz="2899">
                <a:solidFill>
                  <a:srgbClr val="DC2221"/>
                </a:solidFill>
                <a:latin typeface="Aileron Bold"/>
                <a:ea typeface="Aileron Bold"/>
                <a:cs typeface="Aileron Bold"/>
                <a:sym typeface="Aileron Bold"/>
              </a:rPr>
              <a:t>3)</a:t>
            </a:r>
            <a:r>
              <a:rPr lang="en-US" b="true" sz="2899">
                <a:solidFill>
                  <a:srgbClr val="000000"/>
                </a:solidFill>
                <a:latin typeface="Aileron Bold"/>
                <a:ea typeface="Aileron Bold"/>
                <a:cs typeface="Aileron Bold"/>
                <a:sym typeface="Aileron Bold"/>
              </a:rPr>
              <a:t> Naveed, F., Masih, A., Mahmood, J., Ahmed, M., Ali, A., Saddiqa, A., ... &amp; Agbozo, E. (2025). Sustainable AI for plant disease classification using ResNet18 in few-shot learning. Array, 26, 100395.</a:t>
            </a:r>
            <a:r>
              <a:rPr lang="he-IL" b="true" sz="2899">
                <a:solidFill>
                  <a:srgbClr val="000000"/>
                </a:solidFill>
                <a:latin typeface="Aileron Bold"/>
                <a:ea typeface="Aileron Bold"/>
                <a:cs typeface="Aileron Bold"/>
                <a:sym typeface="Aileron Bold"/>
                <a:rtl val="true"/>
              </a:rPr>
              <a:t>‏</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0" y="6884463"/>
            <a:ext cx="18288000" cy="3402537"/>
            <a:chOff x="0" y="0"/>
            <a:chExt cx="4816593" cy="896141"/>
          </a:xfrm>
        </p:grpSpPr>
        <p:sp>
          <p:nvSpPr>
            <p:cNvPr name="Freeform 3" id="3"/>
            <p:cNvSpPr/>
            <p:nvPr/>
          </p:nvSpPr>
          <p:spPr>
            <a:xfrm flipH="false" flipV="false" rot="0">
              <a:off x="0" y="0"/>
              <a:ext cx="4816592" cy="896141"/>
            </a:xfrm>
            <a:custGeom>
              <a:avLst/>
              <a:gdLst/>
              <a:ahLst/>
              <a:cxnLst/>
              <a:rect r="r" b="b" t="t" l="l"/>
              <a:pathLst>
                <a:path h="896141" w="4816592">
                  <a:moveTo>
                    <a:pt x="0" y="0"/>
                  </a:moveTo>
                  <a:lnTo>
                    <a:pt x="4816592" y="0"/>
                  </a:lnTo>
                  <a:lnTo>
                    <a:pt x="4816592" y="896141"/>
                  </a:lnTo>
                  <a:lnTo>
                    <a:pt x="0" y="896141"/>
                  </a:lnTo>
                  <a:close/>
                </a:path>
              </a:pathLst>
            </a:custGeom>
            <a:solidFill>
              <a:srgbClr val="577550"/>
            </a:solidFill>
          </p:spPr>
        </p:sp>
        <p:sp>
          <p:nvSpPr>
            <p:cNvPr name="TextBox 4" id="4"/>
            <p:cNvSpPr txBox="true"/>
            <p:nvPr/>
          </p:nvSpPr>
          <p:spPr>
            <a:xfrm>
              <a:off x="0" y="-57150"/>
              <a:ext cx="4816593" cy="953291"/>
            </a:xfrm>
            <a:prstGeom prst="rect">
              <a:avLst/>
            </a:prstGeom>
          </p:spPr>
          <p:txBody>
            <a:bodyPr anchor="ctr" rtlCol="false" tIns="50800" lIns="50800" bIns="50800" rIns="50800"/>
            <a:lstStyle/>
            <a:p>
              <a:pPr algn="ctr">
                <a:lnSpc>
                  <a:spcPts val="3500"/>
                </a:lnSpc>
              </a:pPr>
            </a:p>
          </p:txBody>
        </p:sp>
      </p:grpSp>
      <p:sp>
        <p:nvSpPr>
          <p:cNvPr name="Freeform 5" id="5"/>
          <p:cNvSpPr/>
          <p:nvPr/>
        </p:nvSpPr>
        <p:spPr>
          <a:xfrm flipH="false" flipV="false" rot="-5400000">
            <a:off x="6973362" y="3650247"/>
            <a:ext cx="4341276" cy="8914961"/>
          </a:xfrm>
          <a:custGeom>
            <a:avLst/>
            <a:gdLst/>
            <a:ahLst/>
            <a:cxnLst/>
            <a:rect r="r" b="b" t="t" l="l"/>
            <a:pathLst>
              <a:path h="8914961" w="4341276">
                <a:moveTo>
                  <a:pt x="0" y="0"/>
                </a:moveTo>
                <a:lnTo>
                  <a:pt x="4341276" y="0"/>
                </a:lnTo>
                <a:lnTo>
                  <a:pt x="4341276" y="8914962"/>
                </a:lnTo>
                <a:lnTo>
                  <a:pt x="0" y="8914962"/>
                </a:lnTo>
                <a:lnTo>
                  <a:pt x="0" y="0"/>
                </a:lnTo>
                <a:close/>
              </a:path>
            </a:pathLst>
          </a:custGeom>
          <a:blipFill>
            <a:blip r:embed="rId2">
              <a:alphaModFix amt="50000"/>
            </a:blip>
            <a:stretch>
              <a:fillRect l="-1702" t="0" r="0" b="0"/>
            </a:stretch>
          </a:blipFill>
        </p:spPr>
      </p:sp>
      <p:grpSp>
        <p:nvGrpSpPr>
          <p:cNvPr name="Group 6" id="6"/>
          <p:cNvGrpSpPr/>
          <p:nvPr/>
        </p:nvGrpSpPr>
        <p:grpSpPr>
          <a:xfrm rot="0">
            <a:off x="5159337" y="5504123"/>
            <a:ext cx="7969325" cy="3600582"/>
            <a:chOff x="0" y="0"/>
            <a:chExt cx="1234657" cy="557824"/>
          </a:xfrm>
        </p:grpSpPr>
        <p:sp>
          <p:nvSpPr>
            <p:cNvPr name="Freeform 7" id="7"/>
            <p:cNvSpPr/>
            <p:nvPr/>
          </p:nvSpPr>
          <p:spPr>
            <a:xfrm flipH="false" flipV="false" rot="0">
              <a:off x="0" y="0"/>
              <a:ext cx="1234657" cy="557824"/>
            </a:xfrm>
            <a:custGeom>
              <a:avLst/>
              <a:gdLst/>
              <a:ahLst/>
              <a:cxnLst/>
              <a:rect r="r" b="b" t="t" l="l"/>
              <a:pathLst>
                <a:path h="557824" w="1234657">
                  <a:moveTo>
                    <a:pt x="0" y="0"/>
                  </a:moveTo>
                  <a:lnTo>
                    <a:pt x="1234657" y="0"/>
                  </a:lnTo>
                  <a:lnTo>
                    <a:pt x="1234657" y="557824"/>
                  </a:lnTo>
                  <a:lnTo>
                    <a:pt x="0" y="557824"/>
                  </a:lnTo>
                  <a:close/>
                </a:path>
              </a:pathLst>
            </a:custGeom>
            <a:blipFill>
              <a:blip r:embed="rId3"/>
              <a:stretch>
                <a:fillRect l="-5331" t="-24333" r="0" b="-30992"/>
              </a:stretch>
            </a:blipFill>
          </p:spPr>
        </p:sp>
      </p:grpSp>
      <p:sp>
        <p:nvSpPr>
          <p:cNvPr name="Freeform 8" id="8"/>
          <p:cNvSpPr/>
          <p:nvPr/>
        </p:nvSpPr>
        <p:spPr>
          <a:xfrm flipH="false" flipV="false" rot="0">
            <a:off x="1028700" y="5504123"/>
            <a:ext cx="2729160" cy="406893"/>
          </a:xfrm>
          <a:custGeom>
            <a:avLst/>
            <a:gdLst/>
            <a:ahLst/>
            <a:cxnLst/>
            <a:rect r="r" b="b" t="t" l="l"/>
            <a:pathLst>
              <a:path h="406893" w="2729160">
                <a:moveTo>
                  <a:pt x="0" y="0"/>
                </a:moveTo>
                <a:lnTo>
                  <a:pt x="2729160" y="0"/>
                </a:lnTo>
                <a:lnTo>
                  <a:pt x="2729160" y="406893"/>
                </a:lnTo>
                <a:lnTo>
                  <a:pt x="0" y="40689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4530140" y="5504123"/>
            <a:ext cx="2729160" cy="406893"/>
          </a:xfrm>
          <a:custGeom>
            <a:avLst/>
            <a:gdLst/>
            <a:ahLst/>
            <a:cxnLst/>
            <a:rect r="r" b="b" t="t" l="l"/>
            <a:pathLst>
              <a:path h="406893" w="2729160">
                <a:moveTo>
                  <a:pt x="0" y="0"/>
                </a:moveTo>
                <a:lnTo>
                  <a:pt x="2729160" y="0"/>
                </a:lnTo>
                <a:lnTo>
                  <a:pt x="2729160" y="406893"/>
                </a:lnTo>
                <a:lnTo>
                  <a:pt x="0" y="40689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11938689" y="4537076"/>
            <a:ext cx="856599" cy="856599"/>
          </a:xfrm>
          <a:custGeom>
            <a:avLst/>
            <a:gdLst/>
            <a:ahLst/>
            <a:cxnLst/>
            <a:rect r="r" b="b" t="t" l="l"/>
            <a:pathLst>
              <a:path h="856599" w="856599">
                <a:moveTo>
                  <a:pt x="0" y="0"/>
                </a:moveTo>
                <a:lnTo>
                  <a:pt x="856599" y="0"/>
                </a:lnTo>
                <a:lnTo>
                  <a:pt x="856599" y="856599"/>
                </a:lnTo>
                <a:lnTo>
                  <a:pt x="0" y="856599"/>
                </a:lnTo>
                <a:lnTo>
                  <a:pt x="0" y="0"/>
                </a:lnTo>
                <a:close/>
              </a:path>
            </a:pathLst>
          </a:custGeom>
          <a:blipFill>
            <a:blip r:embed="rId6"/>
            <a:stretch>
              <a:fillRect l="0" t="0" r="0" b="0"/>
            </a:stretch>
          </a:blipFill>
        </p:spPr>
      </p:sp>
      <p:sp>
        <p:nvSpPr>
          <p:cNvPr name="TextBox 11" id="11"/>
          <p:cNvSpPr txBox="true"/>
          <p:nvPr/>
        </p:nvSpPr>
        <p:spPr>
          <a:xfrm rot="0">
            <a:off x="4945645" y="751206"/>
            <a:ext cx="8396710" cy="497839"/>
          </a:xfrm>
          <a:prstGeom prst="rect">
            <a:avLst/>
          </a:prstGeom>
        </p:spPr>
        <p:txBody>
          <a:bodyPr anchor="t" rtlCol="false" tIns="0" lIns="0" bIns="0" rIns="0">
            <a:spAutoFit/>
          </a:bodyPr>
          <a:lstStyle/>
          <a:p>
            <a:pPr algn="ctr">
              <a:lnSpc>
                <a:spcPts val="4060"/>
              </a:lnSpc>
            </a:pPr>
            <a:r>
              <a:rPr lang="en-US" sz="2900" b="true">
                <a:solidFill>
                  <a:srgbClr val="3E602F"/>
                </a:solidFill>
                <a:latin typeface="Aileron Ultra-Bold"/>
                <a:ea typeface="Aileron Ultra-Bold"/>
                <a:cs typeface="Aileron Ultra-Bold"/>
                <a:sym typeface="Aileron Ultra-Bold"/>
              </a:rPr>
              <a:t>We hope you find our project valuable.</a:t>
            </a:r>
          </a:p>
        </p:txBody>
      </p:sp>
      <p:sp>
        <p:nvSpPr>
          <p:cNvPr name="TextBox 12" id="12"/>
          <p:cNvSpPr txBox="true"/>
          <p:nvPr/>
        </p:nvSpPr>
        <p:spPr>
          <a:xfrm rot="0">
            <a:off x="2474733" y="1298679"/>
            <a:ext cx="13419987" cy="2880584"/>
          </a:xfrm>
          <a:prstGeom prst="rect">
            <a:avLst/>
          </a:prstGeom>
        </p:spPr>
        <p:txBody>
          <a:bodyPr anchor="t" rtlCol="false" tIns="0" lIns="0" bIns="0" rIns="0">
            <a:spAutoFit/>
          </a:bodyPr>
          <a:lstStyle/>
          <a:p>
            <a:pPr algn="ctr">
              <a:lnSpc>
                <a:spcPts val="20249"/>
              </a:lnSpc>
            </a:pPr>
            <a:r>
              <a:rPr lang="en-US" b="true" sz="14463">
                <a:solidFill>
                  <a:srgbClr val="134E1A"/>
                </a:solidFill>
                <a:latin typeface="Agrandir Narrow Heavy"/>
                <a:ea typeface="Agrandir Narrow Heavy"/>
                <a:cs typeface="Agrandir Narrow Heavy"/>
                <a:sym typeface="Agrandir Narrow Heavy"/>
              </a:rPr>
              <a:t>THANK YOU!</a:t>
            </a:r>
          </a:p>
        </p:txBody>
      </p:sp>
      <p:sp>
        <p:nvSpPr>
          <p:cNvPr name="TextBox 13" id="13"/>
          <p:cNvSpPr txBox="true"/>
          <p:nvPr/>
        </p:nvSpPr>
        <p:spPr>
          <a:xfrm rot="0">
            <a:off x="5425903" y="4508501"/>
            <a:ext cx="6269980" cy="688974"/>
          </a:xfrm>
          <a:prstGeom prst="rect">
            <a:avLst/>
          </a:prstGeom>
        </p:spPr>
        <p:txBody>
          <a:bodyPr anchor="t" rtlCol="false" tIns="0" lIns="0" bIns="0" rIns="0">
            <a:spAutoFit/>
          </a:bodyPr>
          <a:lstStyle/>
          <a:p>
            <a:pPr algn="ctr">
              <a:lnSpc>
                <a:spcPts val="5600"/>
              </a:lnSpc>
              <a:spcBef>
                <a:spcPct val="0"/>
              </a:spcBef>
            </a:pPr>
            <a:r>
              <a:rPr lang="en-US" b="true" sz="4000" u="sng">
                <a:solidFill>
                  <a:srgbClr val="3E602F"/>
                </a:solidFill>
                <a:latin typeface="Aileron Bold"/>
                <a:ea typeface="Aileron Bold"/>
                <a:cs typeface="Aileron Bold"/>
                <a:sym typeface="Aileron Bold"/>
                <a:hlinkClick r:id="rId7" tooltip="https://github.com/GeorgeHanyMilad/PlantyCare-App"/>
              </a:rPr>
              <a:t>Repo github of our project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0" y="6413194"/>
            <a:ext cx="18288000" cy="3237792"/>
            <a:chOff x="0" y="0"/>
            <a:chExt cx="4816593" cy="852752"/>
          </a:xfrm>
        </p:grpSpPr>
        <p:sp>
          <p:nvSpPr>
            <p:cNvPr name="Freeform 3" id="3"/>
            <p:cNvSpPr/>
            <p:nvPr/>
          </p:nvSpPr>
          <p:spPr>
            <a:xfrm flipH="false" flipV="false" rot="0">
              <a:off x="0" y="0"/>
              <a:ext cx="4816592" cy="852752"/>
            </a:xfrm>
            <a:custGeom>
              <a:avLst/>
              <a:gdLst/>
              <a:ahLst/>
              <a:cxnLst/>
              <a:rect r="r" b="b" t="t" l="l"/>
              <a:pathLst>
                <a:path h="852752" w="4816592">
                  <a:moveTo>
                    <a:pt x="0" y="0"/>
                  </a:moveTo>
                  <a:lnTo>
                    <a:pt x="4816592" y="0"/>
                  </a:lnTo>
                  <a:lnTo>
                    <a:pt x="4816592" y="852752"/>
                  </a:lnTo>
                  <a:lnTo>
                    <a:pt x="0" y="852752"/>
                  </a:lnTo>
                  <a:close/>
                </a:path>
              </a:pathLst>
            </a:custGeom>
            <a:solidFill>
              <a:srgbClr val="D9DFCE"/>
            </a:solidFill>
          </p:spPr>
        </p:sp>
        <p:sp>
          <p:nvSpPr>
            <p:cNvPr name="TextBox 4" id="4"/>
            <p:cNvSpPr txBox="true"/>
            <p:nvPr/>
          </p:nvSpPr>
          <p:spPr>
            <a:xfrm>
              <a:off x="0" y="-57150"/>
              <a:ext cx="4816593" cy="909902"/>
            </a:xfrm>
            <a:prstGeom prst="rect">
              <a:avLst/>
            </a:prstGeom>
          </p:spPr>
          <p:txBody>
            <a:bodyPr anchor="ctr" rtlCol="false" tIns="50800" lIns="50800" bIns="50800" rIns="50800"/>
            <a:lstStyle/>
            <a:p>
              <a:pPr algn="ctr">
                <a:lnSpc>
                  <a:spcPts val="3500"/>
                </a:lnSpc>
              </a:pPr>
            </a:p>
          </p:txBody>
        </p:sp>
      </p:grpSp>
      <p:grpSp>
        <p:nvGrpSpPr>
          <p:cNvPr name="Group 5" id="5"/>
          <p:cNvGrpSpPr/>
          <p:nvPr/>
        </p:nvGrpSpPr>
        <p:grpSpPr>
          <a:xfrm rot="0">
            <a:off x="15059943" y="0"/>
            <a:ext cx="3228057" cy="4020223"/>
            <a:chOff x="0" y="0"/>
            <a:chExt cx="850188" cy="1058824"/>
          </a:xfrm>
        </p:grpSpPr>
        <p:sp>
          <p:nvSpPr>
            <p:cNvPr name="Freeform 6" id="6"/>
            <p:cNvSpPr/>
            <p:nvPr/>
          </p:nvSpPr>
          <p:spPr>
            <a:xfrm flipH="false" flipV="false" rot="0">
              <a:off x="0" y="0"/>
              <a:ext cx="850188" cy="1058824"/>
            </a:xfrm>
            <a:custGeom>
              <a:avLst/>
              <a:gdLst/>
              <a:ahLst/>
              <a:cxnLst/>
              <a:rect r="r" b="b" t="t" l="l"/>
              <a:pathLst>
                <a:path h="1058824" w="850188">
                  <a:moveTo>
                    <a:pt x="0" y="0"/>
                  </a:moveTo>
                  <a:lnTo>
                    <a:pt x="850188" y="0"/>
                  </a:lnTo>
                  <a:lnTo>
                    <a:pt x="850188" y="1058824"/>
                  </a:lnTo>
                  <a:lnTo>
                    <a:pt x="0" y="1058824"/>
                  </a:lnTo>
                  <a:close/>
                </a:path>
              </a:pathLst>
            </a:custGeom>
            <a:solidFill>
              <a:srgbClr val="F5F8EE"/>
            </a:solidFill>
            <a:ln cap="sq">
              <a:noFill/>
              <a:prstDash val="solid"/>
              <a:miter/>
            </a:ln>
          </p:spPr>
        </p:sp>
        <p:sp>
          <p:nvSpPr>
            <p:cNvPr name="TextBox 7" id="7"/>
            <p:cNvSpPr txBox="true"/>
            <p:nvPr/>
          </p:nvSpPr>
          <p:spPr>
            <a:xfrm>
              <a:off x="0" y="-57150"/>
              <a:ext cx="850188" cy="1115974"/>
            </a:xfrm>
            <a:prstGeom prst="rect">
              <a:avLst/>
            </a:prstGeom>
          </p:spPr>
          <p:txBody>
            <a:bodyPr anchor="ctr" rtlCol="false" tIns="50800" lIns="50800" bIns="50800" rIns="50800"/>
            <a:lstStyle/>
            <a:p>
              <a:pPr algn="ctr" marL="0" indent="0" lvl="0">
                <a:lnSpc>
                  <a:spcPts val="3500"/>
                </a:lnSpc>
                <a:spcBef>
                  <a:spcPct val="0"/>
                </a:spcBef>
              </a:pPr>
            </a:p>
          </p:txBody>
        </p:sp>
      </p:grpSp>
      <p:grpSp>
        <p:nvGrpSpPr>
          <p:cNvPr name="Group 8" id="8"/>
          <p:cNvGrpSpPr/>
          <p:nvPr/>
        </p:nvGrpSpPr>
        <p:grpSpPr>
          <a:xfrm rot="0">
            <a:off x="450243" y="4882808"/>
            <a:ext cx="7932910" cy="3967153"/>
            <a:chOff x="0" y="0"/>
            <a:chExt cx="1229015" cy="614616"/>
          </a:xfrm>
        </p:grpSpPr>
        <p:sp>
          <p:nvSpPr>
            <p:cNvPr name="Freeform 9" id="9"/>
            <p:cNvSpPr/>
            <p:nvPr/>
          </p:nvSpPr>
          <p:spPr>
            <a:xfrm flipH="false" flipV="false" rot="0">
              <a:off x="0" y="0"/>
              <a:ext cx="1229015" cy="614616"/>
            </a:xfrm>
            <a:custGeom>
              <a:avLst/>
              <a:gdLst/>
              <a:ahLst/>
              <a:cxnLst/>
              <a:rect r="r" b="b" t="t" l="l"/>
              <a:pathLst>
                <a:path h="614616" w="1229015">
                  <a:moveTo>
                    <a:pt x="0" y="0"/>
                  </a:moveTo>
                  <a:lnTo>
                    <a:pt x="1229015" y="0"/>
                  </a:lnTo>
                  <a:lnTo>
                    <a:pt x="1229015" y="614616"/>
                  </a:lnTo>
                  <a:lnTo>
                    <a:pt x="0" y="614616"/>
                  </a:lnTo>
                  <a:close/>
                </a:path>
              </a:pathLst>
            </a:custGeom>
            <a:blipFill>
              <a:blip r:embed="rId2"/>
              <a:stretch>
                <a:fillRect l="0" t="-16613" r="0" b="-16613"/>
              </a:stretch>
            </a:blipFill>
          </p:spPr>
        </p:sp>
      </p:grpSp>
      <p:sp>
        <p:nvSpPr>
          <p:cNvPr name="Freeform 10" id="10"/>
          <p:cNvSpPr/>
          <p:nvPr/>
        </p:nvSpPr>
        <p:spPr>
          <a:xfrm flipH="false" flipV="false" rot="0">
            <a:off x="16270411" y="8620378"/>
            <a:ext cx="801716" cy="459165"/>
          </a:xfrm>
          <a:custGeom>
            <a:avLst/>
            <a:gdLst/>
            <a:ahLst/>
            <a:cxnLst/>
            <a:rect r="r" b="b" t="t" l="l"/>
            <a:pathLst>
              <a:path h="459165" w="801716">
                <a:moveTo>
                  <a:pt x="0" y="0"/>
                </a:moveTo>
                <a:lnTo>
                  <a:pt x="801717" y="0"/>
                </a:lnTo>
                <a:lnTo>
                  <a:pt x="801717" y="459165"/>
                </a:lnTo>
                <a:lnTo>
                  <a:pt x="0" y="45916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5578288" y="6621117"/>
            <a:ext cx="1709818" cy="254918"/>
          </a:xfrm>
          <a:custGeom>
            <a:avLst/>
            <a:gdLst/>
            <a:ahLst/>
            <a:cxnLst/>
            <a:rect r="r" b="b" t="t" l="l"/>
            <a:pathLst>
              <a:path h="254918" w="1709818">
                <a:moveTo>
                  <a:pt x="0" y="0"/>
                </a:moveTo>
                <a:lnTo>
                  <a:pt x="1709817" y="0"/>
                </a:lnTo>
                <a:lnTo>
                  <a:pt x="1709817" y="254918"/>
                </a:lnTo>
                <a:lnTo>
                  <a:pt x="0" y="2549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2" id="12"/>
          <p:cNvGrpSpPr/>
          <p:nvPr/>
        </p:nvGrpSpPr>
        <p:grpSpPr>
          <a:xfrm rot="0">
            <a:off x="18288000" y="6223709"/>
            <a:ext cx="3427276" cy="342727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0" t="0" r="-49953" b="0"/>
              </a:stretch>
            </a:blipFill>
          </p:spPr>
        </p:sp>
      </p:grpSp>
      <p:grpSp>
        <p:nvGrpSpPr>
          <p:cNvPr name="Group 14" id="14"/>
          <p:cNvGrpSpPr/>
          <p:nvPr/>
        </p:nvGrpSpPr>
        <p:grpSpPr>
          <a:xfrm rot="0">
            <a:off x="14859629" y="2687720"/>
            <a:ext cx="3147135" cy="3147135"/>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0" t="0" r="-49953" b="0"/>
              </a:stretch>
            </a:blipFill>
          </p:spPr>
        </p:sp>
      </p:grpSp>
      <p:sp>
        <p:nvSpPr>
          <p:cNvPr name="TextBox 16" id="16"/>
          <p:cNvSpPr txBox="true"/>
          <p:nvPr/>
        </p:nvSpPr>
        <p:spPr>
          <a:xfrm rot="0">
            <a:off x="0" y="149185"/>
            <a:ext cx="11948491" cy="727074"/>
          </a:xfrm>
          <a:prstGeom prst="rect">
            <a:avLst/>
          </a:prstGeom>
        </p:spPr>
        <p:txBody>
          <a:bodyPr anchor="t" rtlCol="false" tIns="0" lIns="0" bIns="0" rIns="0">
            <a:spAutoFit/>
          </a:bodyPr>
          <a:lstStyle/>
          <a:p>
            <a:pPr algn="ctr">
              <a:lnSpc>
                <a:spcPts val="5600"/>
              </a:lnSpc>
              <a:spcBef>
                <a:spcPct val="0"/>
              </a:spcBef>
            </a:pPr>
            <a:r>
              <a:rPr lang="en-US" b="true" sz="4000">
                <a:solidFill>
                  <a:srgbClr val="134E1A"/>
                </a:solidFill>
                <a:latin typeface="Poppins Bold"/>
                <a:ea typeface="Poppins Bold"/>
                <a:cs typeface="Poppins Bold"/>
                <a:sym typeface="Poppins Bold"/>
              </a:rPr>
              <a:t>Introduction – Importance of Agriculture</a:t>
            </a:r>
          </a:p>
        </p:txBody>
      </p:sp>
      <p:sp>
        <p:nvSpPr>
          <p:cNvPr name="TextBox 17" id="17"/>
          <p:cNvSpPr txBox="true"/>
          <p:nvPr/>
        </p:nvSpPr>
        <p:spPr>
          <a:xfrm rot="0">
            <a:off x="251371" y="1119270"/>
            <a:ext cx="13221447" cy="3070225"/>
          </a:xfrm>
          <a:prstGeom prst="rect">
            <a:avLst/>
          </a:prstGeom>
        </p:spPr>
        <p:txBody>
          <a:bodyPr anchor="t" rtlCol="false" tIns="0" lIns="0" bIns="0" rIns="0">
            <a:spAutoFit/>
          </a:bodyPr>
          <a:lstStyle/>
          <a:p>
            <a:pPr algn="l">
              <a:lnSpc>
                <a:spcPts val="3499"/>
              </a:lnSpc>
            </a:pPr>
            <a:r>
              <a:rPr lang="en-US" sz="2499" b="true">
                <a:solidFill>
                  <a:srgbClr val="000000"/>
                </a:solidFill>
                <a:latin typeface="Poppins Bold"/>
                <a:ea typeface="Poppins Bold"/>
                <a:cs typeface="Poppins Bold"/>
                <a:sym typeface="Poppins Bold"/>
              </a:rPr>
              <a:t>Agriculture is a vital pillar of global stability and development. It </a:t>
            </a:r>
            <a:r>
              <a:rPr lang="en-US" sz="2499" b="true">
                <a:solidFill>
                  <a:srgbClr val="DC2221"/>
                </a:solidFill>
                <a:latin typeface="Poppins Bold"/>
                <a:ea typeface="Poppins Bold"/>
                <a:cs typeface="Poppins Bold"/>
                <a:sym typeface="Poppins Bold"/>
              </a:rPr>
              <a:t>plays </a:t>
            </a:r>
            <a:r>
              <a:rPr lang="en-US" sz="2499" b="true">
                <a:solidFill>
                  <a:srgbClr val="000000"/>
                </a:solidFill>
                <a:latin typeface="Poppins Bold"/>
                <a:ea typeface="Poppins Bold"/>
                <a:cs typeface="Poppins Bold"/>
                <a:sym typeface="Poppins Bold"/>
              </a:rPr>
              <a:t>a key role in:</a:t>
            </a: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 </a:t>
            </a:r>
            <a:r>
              <a:rPr lang="en-US" b="true" sz="2499">
                <a:solidFill>
                  <a:srgbClr val="000000"/>
                </a:solidFill>
                <a:latin typeface="Poppins Bold"/>
                <a:ea typeface="Poppins Bold"/>
                <a:cs typeface="Poppins Bold"/>
                <a:sym typeface="Poppins Bold"/>
              </a:rPr>
              <a:t>Ensuring</a:t>
            </a:r>
            <a:r>
              <a:rPr lang="en-US" b="true" sz="2499">
                <a:solidFill>
                  <a:srgbClr val="DC2221"/>
                </a:solidFill>
                <a:latin typeface="Poppins Bold"/>
                <a:ea typeface="Poppins Bold"/>
                <a:cs typeface="Poppins Bold"/>
                <a:sym typeface="Poppins Bold"/>
              </a:rPr>
              <a:t> food security</a:t>
            </a:r>
            <a:r>
              <a:rPr lang="en-US" b="true" sz="2499">
                <a:solidFill>
                  <a:srgbClr val="000000"/>
                </a:solidFill>
                <a:latin typeface="Poppins Bold"/>
                <a:ea typeface="Poppins Bold"/>
                <a:cs typeface="Poppins Bold"/>
                <a:sym typeface="Poppins Bold"/>
              </a:rPr>
              <a:t> for growing populations</a:t>
            </a: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Providing income and employment for </a:t>
            </a:r>
            <a:r>
              <a:rPr lang="en-US" b="true" sz="2499">
                <a:solidFill>
                  <a:srgbClr val="DC2221"/>
                </a:solidFill>
                <a:latin typeface="Poppins Bold"/>
                <a:ea typeface="Poppins Bold"/>
                <a:cs typeface="Poppins Bold"/>
                <a:sym typeface="Poppins Bold"/>
              </a:rPr>
              <a:t>rural communities</a:t>
            </a: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Driving </a:t>
            </a:r>
            <a:r>
              <a:rPr lang="en-US" b="true" sz="2499">
                <a:solidFill>
                  <a:srgbClr val="DC2221"/>
                </a:solidFill>
                <a:latin typeface="Poppins Bold"/>
                <a:ea typeface="Poppins Bold"/>
                <a:cs typeface="Poppins Bold"/>
                <a:sym typeface="Poppins Bold"/>
              </a:rPr>
              <a:t>economic</a:t>
            </a:r>
            <a:r>
              <a:rPr lang="en-US" b="true" sz="2499">
                <a:solidFill>
                  <a:srgbClr val="000000"/>
                </a:solidFill>
                <a:latin typeface="Poppins Bold"/>
                <a:ea typeface="Poppins Bold"/>
                <a:cs typeface="Poppins Bold"/>
                <a:sym typeface="Poppins Bold"/>
              </a:rPr>
              <a:t> growth, especially in developing nations</a:t>
            </a: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Supporting sustainable use of natural resources</a:t>
            </a:r>
          </a:p>
          <a:p>
            <a:pPr algn="l" marL="539749" indent="-269875" lvl="1">
              <a:lnSpc>
                <a:spcPts val="3499"/>
              </a:lnSpc>
              <a:buFont typeface="Arial"/>
              <a:buChar char="•"/>
            </a:pPr>
            <a:r>
              <a:rPr lang="en-US" b="true" sz="2499">
                <a:solidFill>
                  <a:srgbClr val="DC2221"/>
                </a:solidFill>
                <a:latin typeface="Poppins Bold"/>
                <a:ea typeface="Poppins Bold"/>
                <a:cs typeface="Poppins Bold"/>
                <a:sym typeface="Poppins Bold"/>
              </a:rPr>
              <a:t>Reducing </a:t>
            </a:r>
            <a:r>
              <a:rPr lang="en-US" b="true" sz="2499">
                <a:solidFill>
                  <a:srgbClr val="000000"/>
                </a:solidFill>
                <a:latin typeface="Poppins Bold"/>
                <a:ea typeface="Poppins Bold"/>
                <a:cs typeface="Poppins Bold"/>
                <a:sym typeface="Poppins Bold"/>
              </a:rPr>
              <a:t>poverty and strengthening community resilience</a:t>
            </a:r>
          </a:p>
        </p:txBody>
      </p:sp>
      <p:sp>
        <p:nvSpPr>
          <p:cNvPr name="TextBox 18" id="18"/>
          <p:cNvSpPr txBox="true"/>
          <p:nvPr/>
        </p:nvSpPr>
        <p:spPr>
          <a:xfrm rot="0">
            <a:off x="8687308" y="6454115"/>
            <a:ext cx="9319456" cy="3079748"/>
          </a:xfrm>
          <a:prstGeom prst="rect">
            <a:avLst/>
          </a:prstGeom>
        </p:spPr>
        <p:txBody>
          <a:bodyPr anchor="t" rtlCol="false" tIns="0" lIns="0" bIns="0" rIns="0">
            <a:spAutoFit/>
          </a:bodyPr>
          <a:lstStyle/>
          <a:p>
            <a:pPr algn="l">
              <a:lnSpc>
                <a:spcPts val="3500"/>
              </a:lnSpc>
            </a:pPr>
            <a:r>
              <a:rPr lang="en-US" b="true" sz="2500">
                <a:solidFill>
                  <a:srgbClr val="000000"/>
                </a:solidFill>
                <a:latin typeface="Poppins Bold"/>
                <a:ea typeface="Poppins Bold"/>
                <a:cs typeface="Poppins Bold"/>
                <a:sym typeface="Poppins Bold"/>
              </a:rPr>
              <a:t>However, the agricultural sector faces</a:t>
            </a:r>
            <a:r>
              <a:rPr lang="en-US" b="true" sz="2500">
                <a:solidFill>
                  <a:srgbClr val="DC2221"/>
                </a:solidFill>
                <a:latin typeface="Poppins Bold"/>
                <a:ea typeface="Poppins Bold"/>
                <a:cs typeface="Poppins Bold"/>
                <a:sym typeface="Poppins Bold"/>
              </a:rPr>
              <a:t> major challenges</a:t>
            </a:r>
            <a:r>
              <a:rPr lang="en-US" b="true" sz="2500">
                <a:solidFill>
                  <a:srgbClr val="000000"/>
                </a:solidFill>
                <a:latin typeface="Poppins Bold"/>
                <a:ea typeface="Poppins Bold"/>
                <a:cs typeface="Poppins Bold"/>
                <a:sym typeface="Poppins Bold"/>
              </a:rPr>
              <a:t> such as:</a:t>
            </a:r>
          </a:p>
          <a:p>
            <a:pPr algn="l" marL="539764" indent="-269882" lvl="1">
              <a:lnSpc>
                <a:spcPts val="3500"/>
              </a:lnSpc>
              <a:buFont typeface="Arial"/>
              <a:buChar char="•"/>
            </a:pPr>
            <a:r>
              <a:rPr lang="en-US" b="true" sz="2500">
                <a:solidFill>
                  <a:srgbClr val="000000"/>
                </a:solidFill>
                <a:latin typeface="Poppins Bold"/>
                <a:ea typeface="Poppins Bold"/>
                <a:cs typeface="Poppins Bold"/>
                <a:sym typeface="Poppins Bold"/>
              </a:rPr>
              <a:t>   Plant diseases &amp; right tratment</a:t>
            </a:r>
          </a:p>
          <a:p>
            <a:pPr algn="l" marL="539764" indent="-269882" lvl="1">
              <a:lnSpc>
                <a:spcPts val="3500"/>
              </a:lnSpc>
              <a:buFont typeface="Arial"/>
              <a:buChar char="•"/>
            </a:pPr>
            <a:r>
              <a:rPr lang="en-US" b="true" sz="2500">
                <a:solidFill>
                  <a:srgbClr val="000000"/>
                </a:solidFill>
                <a:latin typeface="Poppins Bold"/>
                <a:ea typeface="Poppins Bold"/>
                <a:cs typeface="Poppins Bold"/>
                <a:sym typeface="Poppins Bold"/>
              </a:rPr>
              <a:t>  Climate change</a:t>
            </a:r>
          </a:p>
          <a:p>
            <a:pPr algn="l" marL="539764" indent="-269882" lvl="1">
              <a:lnSpc>
                <a:spcPts val="3500"/>
              </a:lnSpc>
              <a:buFont typeface="Arial"/>
              <a:buChar char="•"/>
            </a:pPr>
            <a:r>
              <a:rPr lang="en-US" b="true" sz="2500">
                <a:solidFill>
                  <a:srgbClr val="000000"/>
                </a:solidFill>
                <a:latin typeface="Poppins Bold"/>
                <a:ea typeface="Poppins Bold"/>
                <a:cs typeface="Poppins Bold"/>
                <a:sym typeface="Poppins Bold"/>
              </a:rPr>
              <a:t>  Water scarcity</a:t>
            </a:r>
          </a:p>
          <a:p>
            <a:pPr algn="l" marL="539764" indent="-269882" lvl="1">
              <a:lnSpc>
                <a:spcPts val="3500"/>
              </a:lnSpc>
              <a:buFont typeface="Arial"/>
              <a:buChar char="•"/>
            </a:pPr>
            <a:r>
              <a:rPr lang="en-US" b="true" sz="2500">
                <a:solidFill>
                  <a:srgbClr val="000000"/>
                </a:solidFill>
                <a:latin typeface="Poppins Bold"/>
                <a:ea typeface="Poppins Bold"/>
                <a:cs typeface="Poppins Bold"/>
                <a:sym typeface="Poppins Bold"/>
              </a:rPr>
              <a:t>  Soil degradation</a:t>
            </a:r>
          </a:p>
          <a:p>
            <a:pPr algn="l" marL="539764" indent="-269882" lvl="1">
              <a:lnSpc>
                <a:spcPts val="3500"/>
              </a:lnSpc>
              <a:buFont typeface="Arial"/>
              <a:buChar char="•"/>
            </a:pPr>
            <a:r>
              <a:rPr lang="en-US" b="true" sz="2500">
                <a:solidFill>
                  <a:srgbClr val="000000"/>
                </a:solidFill>
                <a:latin typeface="Poppins Bold"/>
                <a:ea typeface="Poppins Bold"/>
                <a:cs typeface="Poppins Bold"/>
                <a:sym typeface="Poppins Bold"/>
              </a:rPr>
              <a:t>  Limited access to expert support and technology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382357" y="1812056"/>
            <a:ext cx="17564857" cy="4127496"/>
            <a:chOff x="0" y="0"/>
            <a:chExt cx="4626135" cy="1087077"/>
          </a:xfrm>
        </p:grpSpPr>
        <p:sp>
          <p:nvSpPr>
            <p:cNvPr name="Freeform 3" id="3"/>
            <p:cNvSpPr/>
            <p:nvPr/>
          </p:nvSpPr>
          <p:spPr>
            <a:xfrm flipH="false" flipV="false" rot="0">
              <a:off x="0" y="0"/>
              <a:ext cx="4626135" cy="1087077"/>
            </a:xfrm>
            <a:custGeom>
              <a:avLst/>
              <a:gdLst/>
              <a:ahLst/>
              <a:cxnLst/>
              <a:rect r="r" b="b" t="t" l="l"/>
              <a:pathLst>
                <a:path h="1087077" w="4626135">
                  <a:moveTo>
                    <a:pt x="0" y="0"/>
                  </a:moveTo>
                  <a:lnTo>
                    <a:pt x="4626135" y="0"/>
                  </a:lnTo>
                  <a:lnTo>
                    <a:pt x="4626135" y="1087077"/>
                  </a:lnTo>
                  <a:lnTo>
                    <a:pt x="0" y="1087077"/>
                  </a:lnTo>
                  <a:close/>
                </a:path>
              </a:pathLst>
            </a:custGeom>
            <a:solidFill>
              <a:srgbClr val="F5F8EE"/>
            </a:solidFill>
            <a:ln cap="sq">
              <a:noFill/>
              <a:prstDash val="solid"/>
              <a:miter/>
            </a:ln>
          </p:spPr>
        </p:sp>
        <p:sp>
          <p:nvSpPr>
            <p:cNvPr name="TextBox 4" id="4"/>
            <p:cNvSpPr txBox="true"/>
            <p:nvPr/>
          </p:nvSpPr>
          <p:spPr>
            <a:xfrm>
              <a:off x="0" y="-57150"/>
              <a:ext cx="4626135" cy="1144227"/>
            </a:xfrm>
            <a:prstGeom prst="rect">
              <a:avLst/>
            </a:prstGeom>
          </p:spPr>
          <p:txBody>
            <a:bodyPr anchor="ctr" rtlCol="false" tIns="50800" lIns="50800" bIns="50800" rIns="50800"/>
            <a:lstStyle/>
            <a:p>
              <a:pPr algn="ctr" marL="0" indent="0" lvl="0">
                <a:lnSpc>
                  <a:spcPts val="3500"/>
                </a:lnSpc>
                <a:spcBef>
                  <a:spcPct val="0"/>
                </a:spcBef>
              </a:pPr>
            </a:p>
          </p:txBody>
        </p:sp>
      </p:grpSp>
      <p:grpSp>
        <p:nvGrpSpPr>
          <p:cNvPr name="Group 5" id="5"/>
          <p:cNvGrpSpPr/>
          <p:nvPr/>
        </p:nvGrpSpPr>
        <p:grpSpPr>
          <a:xfrm rot="0">
            <a:off x="-4363500" y="9147802"/>
            <a:ext cx="23407189" cy="1028700"/>
            <a:chOff x="0" y="0"/>
            <a:chExt cx="6164856" cy="270933"/>
          </a:xfrm>
        </p:grpSpPr>
        <p:sp>
          <p:nvSpPr>
            <p:cNvPr name="Freeform 6" id="6"/>
            <p:cNvSpPr/>
            <p:nvPr/>
          </p:nvSpPr>
          <p:spPr>
            <a:xfrm flipH="false" flipV="false" rot="0">
              <a:off x="0" y="0"/>
              <a:ext cx="6164857" cy="270933"/>
            </a:xfrm>
            <a:custGeom>
              <a:avLst/>
              <a:gdLst/>
              <a:ahLst/>
              <a:cxnLst/>
              <a:rect r="r" b="b" t="t" l="l"/>
              <a:pathLst>
                <a:path h="270933" w="6164857">
                  <a:moveTo>
                    <a:pt x="0" y="0"/>
                  </a:moveTo>
                  <a:lnTo>
                    <a:pt x="6164857" y="0"/>
                  </a:lnTo>
                  <a:lnTo>
                    <a:pt x="6164857" y="270933"/>
                  </a:lnTo>
                  <a:lnTo>
                    <a:pt x="0" y="270933"/>
                  </a:lnTo>
                  <a:close/>
                </a:path>
              </a:pathLst>
            </a:custGeom>
            <a:solidFill>
              <a:srgbClr val="D9DFCE"/>
            </a:solidFill>
          </p:spPr>
        </p:sp>
        <p:sp>
          <p:nvSpPr>
            <p:cNvPr name="TextBox 7" id="7"/>
            <p:cNvSpPr txBox="true"/>
            <p:nvPr/>
          </p:nvSpPr>
          <p:spPr>
            <a:xfrm>
              <a:off x="0" y="-57150"/>
              <a:ext cx="6164856" cy="328083"/>
            </a:xfrm>
            <a:prstGeom prst="rect">
              <a:avLst/>
            </a:prstGeom>
          </p:spPr>
          <p:txBody>
            <a:bodyPr anchor="ctr" rtlCol="false" tIns="50800" lIns="50800" bIns="50800" rIns="50800"/>
            <a:lstStyle/>
            <a:p>
              <a:pPr algn="ctr">
                <a:lnSpc>
                  <a:spcPts val="3500"/>
                </a:lnSpc>
              </a:pPr>
            </a:p>
          </p:txBody>
        </p:sp>
      </p:grpSp>
      <p:sp>
        <p:nvSpPr>
          <p:cNvPr name="Freeform 8" id="8"/>
          <p:cNvSpPr/>
          <p:nvPr/>
        </p:nvSpPr>
        <p:spPr>
          <a:xfrm flipH="false" flipV="true" rot="-5400000">
            <a:off x="4901996" y="7675636"/>
            <a:ext cx="1641345" cy="3370559"/>
          </a:xfrm>
          <a:custGeom>
            <a:avLst/>
            <a:gdLst/>
            <a:ahLst/>
            <a:cxnLst/>
            <a:rect r="r" b="b" t="t" l="l"/>
            <a:pathLst>
              <a:path h="3370559" w="1641345">
                <a:moveTo>
                  <a:pt x="0" y="3370559"/>
                </a:moveTo>
                <a:lnTo>
                  <a:pt x="1641345" y="3370559"/>
                </a:lnTo>
                <a:lnTo>
                  <a:pt x="1641345" y="0"/>
                </a:lnTo>
                <a:lnTo>
                  <a:pt x="0" y="0"/>
                </a:lnTo>
                <a:lnTo>
                  <a:pt x="0" y="3370559"/>
                </a:lnTo>
                <a:close/>
              </a:path>
            </a:pathLst>
          </a:custGeom>
          <a:blipFill>
            <a:blip r:embed="rId2">
              <a:alphaModFix amt="64000"/>
            </a:blip>
            <a:stretch>
              <a:fillRect l="-1702" t="0" r="0" b="0"/>
            </a:stretch>
          </a:blipFill>
        </p:spPr>
      </p:sp>
      <p:sp>
        <p:nvSpPr>
          <p:cNvPr name="Freeform 9" id="9"/>
          <p:cNvSpPr/>
          <p:nvPr/>
        </p:nvSpPr>
        <p:spPr>
          <a:xfrm flipH="false" flipV="true" rot="-5400000">
            <a:off x="8136528" y="7781048"/>
            <a:ext cx="1641345" cy="3370559"/>
          </a:xfrm>
          <a:custGeom>
            <a:avLst/>
            <a:gdLst/>
            <a:ahLst/>
            <a:cxnLst/>
            <a:rect r="r" b="b" t="t" l="l"/>
            <a:pathLst>
              <a:path h="3370559" w="1641345">
                <a:moveTo>
                  <a:pt x="0" y="3370559"/>
                </a:moveTo>
                <a:lnTo>
                  <a:pt x="1641345" y="3370559"/>
                </a:lnTo>
                <a:lnTo>
                  <a:pt x="1641345" y="0"/>
                </a:lnTo>
                <a:lnTo>
                  <a:pt x="0" y="0"/>
                </a:lnTo>
                <a:lnTo>
                  <a:pt x="0" y="3370559"/>
                </a:lnTo>
                <a:close/>
              </a:path>
            </a:pathLst>
          </a:custGeom>
          <a:blipFill>
            <a:blip r:embed="rId2">
              <a:alphaModFix amt="64000"/>
            </a:blip>
            <a:stretch>
              <a:fillRect l="-1702" t="0" r="0" b="0"/>
            </a:stretch>
          </a:blipFill>
        </p:spPr>
      </p:sp>
      <p:sp>
        <p:nvSpPr>
          <p:cNvPr name="Freeform 10" id="10"/>
          <p:cNvSpPr/>
          <p:nvPr/>
        </p:nvSpPr>
        <p:spPr>
          <a:xfrm flipH="false" flipV="true" rot="-5400000">
            <a:off x="11251127" y="8037007"/>
            <a:ext cx="1641345" cy="2858640"/>
          </a:xfrm>
          <a:custGeom>
            <a:avLst/>
            <a:gdLst/>
            <a:ahLst/>
            <a:cxnLst/>
            <a:rect r="r" b="b" t="t" l="l"/>
            <a:pathLst>
              <a:path h="2858640" w="1641345">
                <a:moveTo>
                  <a:pt x="0" y="2858641"/>
                </a:moveTo>
                <a:lnTo>
                  <a:pt x="1641345" y="2858641"/>
                </a:lnTo>
                <a:lnTo>
                  <a:pt x="1641345" y="0"/>
                </a:lnTo>
                <a:lnTo>
                  <a:pt x="0" y="0"/>
                </a:lnTo>
                <a:lnTo>
                  <a:pt x="0" y="2858641"/>
                </a:lnTo>
                <a:close/>
              </a:path>
            </a:pathLst>
          </a:custGeom>
          <a:blipFill>
            <a:blip r:embed="rId2">
              <a:alphaModFix amt="64000"/>
            </a:blip>
            <a:stretch>
              <a:fillRect l="-1702" t="-17907" r="0" b="0"/>
            </a:stretch>
          </a:blipFill>
        </p:spPr>
      </p:sp>
      <p:grpSp>
        <p:nvGrpSpPr>
          <p:cNvPr name="Group 11" id="11"/>
          <p:cNvGrpSpPr/>
          <p:nvPr/>
        </p:nvGrpSpPr>
        <p:grpSpPr>
          <a:xfrm rot="0">
            <a:off x="7487606" y="6542509"/>
            <a:ext cx="2939188" cy="2956595"/>
            <a:chOff x="0" y="0"/>
            <a:chExt cx="816338" cy="821172"/>
          </a:xfrm>
        </p:grpSpPr>
        <p:sp>
          <p:nvSpPr>
            <p:cNvPr name="Freeform 12" id="12"/>
            <p:cNvSpPr/>
            <p:nvPr/>
          </p:nvSpPr>
          <p:spPr>
            <a:xfrm flipH="false" flipV="false" rot="0">
              <a:off x="0" y="0"/>
              <a:ext cx="816337" cy="821172"/>
            </a:xfrm>
            <a:custGeom>
              <a:avLst/>
              <a:gdLst/>
              <a:ahLst/>
              <a:cxnLst/>
              <a:rect r="r" b="b" t="t" l="l"/>
              <a:pathLst>
                <a:path h="821172" w="816337">
                  <a:moveTo>
                    <a:pt x="0" y="0"/>
                  </a:moveTo>
                  <a:lnTo>
                    <a:pt x="816337" y="0"/>
                  </a:lnTo>
                  <a:lnTo>
                    <a:pt x="816337" y="821172"/>
                  </a:lnTo>
                  <a:lnTo>
                    <a:pt x="0" y="821172"/>
                  </a:lnTo>
                  <a:close/>
                </a:path>
              </a:pathLst>
            </a:custGeom>
            <a:blipFill>
              <a:blip r:embed="rId3"/>
              <a:stretch>
                <a:fillRect l="-296" t="0" r="-296" b="0"/>
              </a:stretch>
            </a:blipFill>
          </p:spPr>
        </p:sp>
      </p:grpSp>
      <p:grpSp>
        <p:nvGrpSpPr>
          <p:cNvPr name="Group 13" id="13"/>
          <p:cNvGrpSpPr/>
          <p:nvPr/>
        </p:nvGrpSpPr>
        <p:grpSpPr>
          <a:xfrm rot="0">
            <a:off x="4332732" y="6568355"/>
            <a:ext cx="2939188" cy="2956595"/>
            <a:chOff x="0" y="0"/>
            <a:chExt cx="816338" cy="821172"/>
          </a:xfrm>
        </p:grpSpPr>
        <p:sp>
          <p:nvSpPr>
            <p:cNvPr name="Freeform 14" id="14"/>
            <p:cNvSpPr/>
            <p:nvPr/>
          </p:nvSpPr>
          <p:spPr>
            <a:xfrm flipH="false" flipV="false" rot="0">
              <a:off x="0" y="0"/>
              <a:ext cx="816337" cy="821172"/>
            </a:xfrm>
            <a:custGeom>
              <a:avLst/>
              <a:gdLst/>
              <a:ahLst/>
              <a:cxnLst/>
              <a:rect r="r" b="b" t="t" l="l"/>
              <a:pathLst>
                <a:path h="821172" w="816337">
                  <a:moveTo>
                    <a:pt x="0" y="0"/>
                  </a:moveTo>
                  <a:lnTo>
                    <a:pt x="816337" y="0"/>
                  </a:lnTo>
                  <a:lnTo>
                    <a:pt x="816337" y="821172"/>
                  </a:lnTo>
                  <a:lnTo>
                    <a:pt x="0" y="821172"/>
                  </a:lnTo>
                  <a:close/>
                </a:path>
              </a:pathLst>
            </a:custGeom>
            <a:blipFill>
              <a:blip r:embed="rId4"/>
              <a:stretch>
                <a:fillRect l="0" t="-76731" r="0" b="0"/>
              </a:stretch>
            </a:blipFill>
          </p:spPr>
        </p:sp>
      </p:grpSp>
      <p:grpSp>
        <p:nvGrpSpPr>
          <p:cNvPr name="Group 15" id="15"/>
          <p:cNvGrpSpPr/>
          <p:nvPr/>
        </p:nvGrpSpPr>
        <p:grpSpPr>
          <a:xfrm rot="0">
            <a:off x="10728205" y="6568355"/>
            <a:ext cx="2939188" cy="2956595"/>
            <a:chOff x="0" y="0"/>
            <a:chExt cx="816338" cy="821172"/>
          </a:xfrm>
        </p:grpSpPr>
        <p:sp>
          <p:nvSpPr>
            <p:cNvPr name="Freeform 16" id="16"/>
            <p:cNvSpPr/>
            <p:nvPr/>
          </p:nvSpPr>
          <p:spPr>
            <a:xfrm flipH="false" flipV="false" rot="0">
              <a:off x="0" y="0"/>
              <a:ext cx="816337" cy="821172"/>
            </a:xfrm>
            <a:custGeom>
              <a:avLst/>
              <a:gdLst/>
              <a:ahLst/>
              <a:cxnLst/>
              <a:rect r="r" b="b" t="t" l="l"/>
              <a:pathLst>
                <a:path h="821172" w="816337">
                  <a:moveTo>
                    <a:pt x="0" y="0"/>
                  </a:moveTo>
                  <a:lnTo>
                    <a:pt x="816337" y="0"/>
                  </a:lnTo>
                  <a:lnTo>
                    <a:pt x="816337" y="821172"/>
                  </a:lnTo>
                  <a:lnTo>
                    <a:pt x="0" y="821172"/>
                  </a:lnTo>
                  <a:close/>
                </a:path>
              </a:pathLst>
            </a:custGeom>
            <a:blipFill>
              <a:blip r:embed="rId5"/>
              <a:stretch>
                <a:fillRect l="0" t="-38365" r="0" b="-38365"/>
              </a:stretch>
            </a:blipFill>
          </p:spPr>
        </p:sp>
      </p:grpSp>
      <p:grpSp>
        <p:nvGrpSpPr>
          <p:cNvPr name="Group 17" id="17"/>
          <p:cNvGrpSpPr/>
          <p:nvPr/>
        </p:nvGrpSpPr>
        <p:grpSpPr>
          <a:xfrm rot="0">
            <a:off x="5479828" y="9037304"/>
            <a:ext cx="1249696" cy="1249696"/>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DFCE"/>
            </a:solidFill>
          </p:spPr>
        </p:sp>
        <p:sp>
          <p:nvSpPr>
            <p:cNvPr name="TextBox 19" id="19"/>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grpSp>
        <p:nvGrpSpPr>
          <p:cNvPr name="Group 20" id="20"/>
          <p:cNvGrpSpPr/>
          <p:nvPr/>
        </p:nvGrpSpPr>
        <p:grpSpPr>
          <a:xfrm rot="0">
            <a:off x="11528305" y="8900102"/>
            <a:ext cx="1249696" cy="1249696"/>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DFCE"/>
            </a:solidFill>
          </p:spPr>
        </p:sp>
        <p:sp>
          <p:nvSpPr>
            <p:cNvPr name="TextBox 22" id="22"/>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grpSp>
        <p:nvGrpSpPr>
          <p:cNvPr name="Group 23" id="23"/>
          <p:cNvGrpSpPr/>
          <p:nvPr/>
        </p:nvGrpSpPr>
        <p:grpSpPr>
          <a:xfrm rot="0">
            <a:off x="8332352" y="8926806"/>
            <a:ext cx="1249696" cy="1249696"/>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DFCE"/>
            </a:solidFill>
          </p:spPr>
        </p:sp>
        <p:sp>
          <p:nvSpPr>
            <p:cNvPr name="TextBox 25" id="25"/>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sp>
        <p:nvSpPr>
          <p:cNvPr name="Freeform 26" id="26"/>
          <p:cNvSpPr/>
          <p:nvPr/>
        </p:nvSpPr>
        <p:spPr>
          <a:xfrm flipH="false" flipV="false" rot="5400000">
            <a:off x="5540158" y="6478007"/>
            <a:ext cx="365019" cy="545716"/>
          </a:xfrm>
          <a:custGeom>
            <a:avLst/>
            <a:gdLst/>
            <a:ahLst/>
            <a:cxnLst/>
            <a:rect r="r" b="b" t="t" l="l"/>
            <a:pathLst>
              <a:path h="545716" w="365019">
                <a:moveTo>
                  <a:pt x="0" y="0"/>
                </a:moveTo>
                <a:lnTo>
                  <a:pt x="365020" y="0"/>
                </a:lnTo>
                <a:lnTo>
                  <a:pt x="365020" y="545715"/>
                </a:lnTo>
                <a:lnTo>
                  <a:pt x="0" y="54571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7" id="27"/>
          <p:cNvSpPr/>
          <p:nvPr/>
        </p:nvSpPr>
        <p:spPr>
          <a:xfrm flipH="false" flipV="false" rot="5400000">
            <a:off x="8774690" y="9461306"/>
            <a:ext cx="365019" cy="545716"/>
          </a:xfrm>
          <a:custGeom>
            <a:avLst/>
            <a:gdLst/>
            <a:ahLst/>
            <a:cxnLst/>
            <a:rect r="r" b="b" t="t" l="l"/>
            <a:pathLst>
              <a:path h="545716" w="365019">
                <a:moveTo>
                  <a:pt x="0" y="0"/>
                </a:moveTo>
                <a:lnTo>
                  <a:pt x="365020" y="0"/>
                </a:lnTo>
                <a:lnTo>
                  <a:pt x="365020" y="545716"/>
                </a:lnTo>
                <a:lnTo>
                  <a:pt x="0" y="54571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8" id="28"/>
          <p:cNvSpPr/>
          <p:nvPr/>
        </p:nvSpPr>
        <p:spPr>
          <a:xfrm flipH="false" flipV="false" rot="5400000">
            <a:off x="5884664" y="9474974"/>
            <a:ext cx="332658" cy="497334"/>
          </a:xfrm>
          <a:custGeom>
            <a:avLst/>
            <a:gdLst/>
            <a:ahLst/>
            <a:cxnLst/>
            <a:rect r="r" b="b" t="t" l="l"/>
            <a:pathLst>
              <a:path h="497334" w="332658">
                <a:moveTo>
                  <a:pt x="0" y="0"/>
                </a:moveTo>
                <a:lnTo>
                  <a:pt x="332658" y="0"/>
                </a:lnTo>
                <a:lnTo>
                  <a:pt x="332658" y="497334"/>
                </a:lnTo>
                <a:lnTo>
                  <a:pt x="0" y="49733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9" id="29"/>
          <p:cNvSpPr/>
          <p:nvPr/>
        </p:nvSpPr>
        <p:spPr>
          <a:xfrm flipH="false" flipV="false" rot="0">
            <a:off x="382357" y="8602455"/>
            <a:ext cx="2061808" cy="307397"/>
          </a:xfrm>
          <a:custGeom>
            <a:avLst/>
            <a:gdLst/>
            <a:ahLst/>
            <a:cxnLst/>
            <a:rect r="r" b="b" t="t" l="l"/>
            <a:pathLst>
              <a:path h="307397" w="2061808">
                <a:moveTo>
                  <a:pt x="0" y="0"/>
                </a:moveTo>
                <a:lnTo>
                  <a:pt x="2061807" y="0"/>
                </a:lnTo>
                <a:lnTo>
                  <a:pt x="2061807" y="307396"/>
                </a:lnTo>
                <a:lnTo>
                  <a:pt x="0" y="30739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30" id="30"/>
          <p:cNvSpPr txBox="true"/>
          <p:nvPr/>
        </p:nvSpPr>
        <p:spPr>
          <a:xfrm rot="0">
            <a:off x="382357" y="721761"/>
            <a:ext cx="9783469" cy="1090295"/>
          </a:xfrm>
          <a:prstGeom prst="rect">
            <a:avLst/>
          </a:prstGeom>
        </p:spPr>
        <p:txBody>
          <a:bodyPr anchor="t" rtlCol="false" tIns="0" lIns="0" bIns="0" rIns="0">
            <a:spAutoFit/>
          </a:bodyPr>
          <a:lstStyle/>
          <a:p>
            <a:pPr algn="l" marL="0" indent="0" lvl="0">
              <a:lnSpc>
                <a:spcPts val="7540"/>
              </a:lnSpc>
              <a:spcBef>
                <a:spcPct val="0"/>
              </a:spcBef>
            </a:pPr>
            <a:r>
              <a:rPr lang="en-US" b="true" sz="6500">
                <a:solidFill>
                  <a:srgbClr val="134E1A"/>
                </a:solidFill>
                <a:latin typeface="Akzidenz-Grotesk Heavy"/>
                <a:ea typeface="Akzidenz-Grotesk Heavy"/>
                <a:cs typeface="Akzidenz-Grotesk Heavy"/>
                <a:sym typeface="Akzidenz-Grotesk Heavy"/>
              </a:rPr>
              <a:t>Proplem Defination</a:t>
            </a:r>
          </a:p>
        </p:txBody>
      </p:sp>
      <p:sp>
        <p:nvSpPr>
          <p:cNvPr name="Freeform 31" id="31"/>
          <p:cNvSpPr/>
          <p:nvPr/>
        </p:nvSpPr>
        <p:spPr>
          <a:xfrm flipH="false" flipV="false" rot="5400000">
            <a:off x="11970643" y="9461306"/>
            <a:ext cx="365019" cy="545716"/>
          </a:xfrm>
          <a:custGeom>
            <a:avLst/>
            <a:gdLst/>
            <a:ahLst/>
            <a:cxnLst/>
            <a:rect r="r" b="b" t="t" l="l"/>
            <a:pathLst>
              <a:path h="545716" w="365019">
                <a:moveTo>
                  <a:pt x="0" y="0"/>
                </a:moveTo>
                <a:lnTo>
                  <a:pt x="365019" y="0"/>
                </a:lnTo>
                <a:lnTo>
                  <a:pt x="365019" y="545716"/>
                </a:lnTo>
                <a:lnTo>
                  <a:pt x="0" y="54571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32" id="32"/>
          <p:cNvSpPr txBox="true"/>
          <p:nvPr/>
        </p:nvSpPr>
        <p:spPr>
          <a:xfrm rot="0">
            <a:off x="382357" y="2018854"/>
            <a:ext cx="16308902" cy="2939415"/>
          </a:xfrm>
          <a:prstGeom prst="rect">
            <a:avLst/>
          </a:prstGeom>
        </p:spPr>
        <p:txBody>
          <a:bodyPr anchor="t" rtlCol="false" tIns="0" lIns="0" bIns="0" rIns="0">
            <a:spAutoFit/>
          </a:bodyPr>
          <a:lstStyle/>
          <a:p>
            <a:pPr algn="l">
              <a:lnSpc>
                <a:spcPts val="3359"/>
              </a:lnSpc>
            </a:pPr>
            <a:r>
              <a:rPr lang="en-US" sz="2400" b="true">
                <a:solidFill>
                  <a:srgbClr val="000000"/>
                </a:solidFill>
                <a:latin typeface="Poppins Bold"/>
                <a:ea typeface="Poppins Bold"/>
                <a:cs typeface="Poppins Bold"/>
                <a:sym typeface="Poppins Bold"/>
              </a:rPr>
              <a:t>Planty Care </a:t>
            </a:r>
            <a:r>
              <a:rPr lang="en-US" sz="2400" b="true">
                <a:solidFill>
                  <a:srgbClr val="DC2221"/>
                </a:solidFill>
                <a:latin typeface="Poppins Bold"/>
                <a:ea typeface="Poppins Bold"/>
                <a:cs typeface="Poppins Bold"/>
                <a:sym typeface="Poppins Bold"/>
              </a:rPr>
              <a:t>focuses on three major problems</a:t>
            </a:r>
            <a:r>
              <a:rPr lang="en-US" sz="2400" b="true">
                <a:solidFill>
                  <a:srgbClr val="000000"/>
                </a:solidFill>
                <a:latin typeface="Poppins Bold"/>
                <a:ea typeface="Poppins Bold"/>
                <a:cs typeface="Poppins Bold"/>
                <a:sym typeface="Poppins Bold"/>
              </a:rPr>
              <a:t> farmers struggle with:</a:t>
            </a:r>
          </a:p>
          <a:p>
            <a:pPr algn="l" marL="518160" indent="-259080" lvl="1">
              <a:lnSpc>
                <a:spcPts val="3359"/>
              </a:lnSpc>
              <a:buFont typeface="Arial"/>
              <a:buChar char="•"/>
            </a:pPr>
            <a:r>
              <a:rPr lang="en-US" b="true" sz="2400">
                <a:solidFill>
                  <a:srgbClr val="DC2221"/>
                </a:solidFill>
                <a:latin typeface="Poppins Bold"/>
                <a:ea typeface="Poppins Bold"/>
                <a:cs typeface="Poppins Bold"/>
                <a:sym typeface="Poppins Bold"/>
              </a:rPr>
              <a:t>Disease diagnosis: </a:t>
            </a:r>
            <a:r>
              <a:rPr lang="en-US" b="true" sz="2400">
                <a:solidFill>
                  <a:srgbClr val="000000"/>
                </a:solidFill>
                <a:latin typeface="Poppins Bold"/>
                <a:ea typeface="Poppins Bold"/>
                <a:cs typeface="Poppins Bold"/>
                <a:sym typeface="Poppins Bold"/>
              </a:rPr>
              <a:t>Similar symptoms make it </a:t>
            </a:r>
            <a:r>
              <a:rPr lang="en-US" b="true" sz="2400">
                <a:solidFill>
                  <a:srgbClr val="DC2221"/>
                </a:solidFill>
                <a:latin typeface="Poppins Bold"/>
                <a:ea typeface="Poppins Bold"/>
                <a:cs typeface="Poppins Bold"/>
                <a:sym typeface="Poppins Bold"/>
              </a:rPr>
              <a:t>hard to detect </a:t>
            </a:r>
            <a:r>
              <a:rPr lang="en-US" b="true" sz="2400">
                <a:solidFill>
                  <a:srgbClr val="000000"/>
                </a:solidFill>
                <a:latin typeface="Poppins Bold"/>
                <a:ea typeface="Poppins Bold"/>
                <a:cs typeface="Poppins Bold"/>
                <a:sym typeface="Poppins Bold"/>
              </a:rPr>
              <a:t>the correct disease, leading to wrong or late treatment.</a:t>
            </a:r>
          </a:p>
          <a:p>
            <a:pPr algn="l" marL="518160" indent="-259080" lvl="1">
              <a:lnSpc>
                <a:spcPts val="3359"/>
              </a:lnSpc>
              <a:buFont typeface="Arial"/>
              <a:buChar char="•"/>
            </a:pPr>
            <a:r>
              <a:rPr lang="en-US" b="true" sz="2400">
                <a:solidFill>
                  <a:srgbClr val="DC2221"/>
                </a:solidFill>
                <a:latin typeface="Poppins Bold"/>
                <a:ea typeface="Poppins Bold"/>
                <a:cs typeface="Poppins Bold"/>
                <a:sym typeface="Poppins Bold"/>
              </a:rPr>
              <a:t>Fertilizer choice: </a:t>
            </a:r>
            <a:r>
              <a:rPr lang="en-US" b="true" sz="2400">
                <a:solidFill>
                  <a:srgbClr val="000000"/>
                </a:solidFill>
                <a:latin typeface="Poppins Bold"/>
                <a:ea typeface="Poppins Bold"/>
                <a:cs typeface="Poppins Bold"/>
                <a:sym typeface="Poppins Bold"/>
              </a:rPr>
              <a:t>Without soil insight, farmers use </a:t>
            </a:r>
            <a:r>
              <a:rPr lang="en-US" b="true" sz="2400">
                <a:solidFill>
                  <a:srgbClr val="DC2221"/>
                </a:solidFill>
                <a:latin typeface="Poppins Bold"/>
                <a:ea typeface="Poppins Bold"/>
                <a:cs typeface="Poppins Bold"/>
                <a:sym typeface="Poppins Bold"/>
              </a:rPr>
              <a:t>unsuitable </a:t>
            </a:r>
            <a:r>
              <a:rPr lang="en-US" b="true" sz="2400">
                <a:solidFill>
                  <a:srgbClr val="000000"/>
                </a:solidFill>
                <a:latin typeface="Poppins Bold"/>
                <a:ea typeface="Poppins Bold"/>
                <a:cs typeface="Poppins Bold"/>
                <a:sym typeface="Poppins Bold"/>
              </a:rPr>
              <a:t>fertilizers, harming crop health and soil quality.</a:t>
            </a:r>
          </a:p>
          <a:p>
            <a:pPr algn="l" marL="518160" indent="-259080" lvl="1">
              <a:lnSpc>
                <a:spcPts val="3359"/>
              </a:lnSpc>
              <a:buFont typeface="Arial"/>
              <a:buChar char="•"/>
            </a:pPr>
            <a:r>
              <a:rPr lang="en-US" b="true" sz="2400">
                <a:solidFill>
                  <a:srgbClr val="DC2221"/>
                </a:solidFill>
                <a:latin typeface="Poppins Bold"/>
                <a:ea typeface="Poppins Bold"/>
                <a:cs typeface="Poppins Bold"/>
                <a:sym typeface="Poppins Bold"/>
              </a:rPr>
              <a:t>Crop selection: </a:t>
            </a:r>
            <a:r>
              <a:rPr lang="en-US" b="true" sz="2400">
                <a:solidFill>
                  <a:srgbClr val="000000"/>
                </a:solidFill>
                <a:latin typeface="Poppins Bold"/>
                <a:ea typeface="Poppins Bold"/>
                <a:cs typeface="Poppins Bold"/>
                <a:sym typeface="Poppins Bold"/>
              </a:rPr>
              <a:t>Poor crop-soil matching leads to low yield and wasted effort.</a:t>
            </a:r>
          </a:p>
          <a:p>
            <a:pPr algn="l">
              <a:lnSpc>
                <a:spcPts val="3359"/>
              </a:lnSpc>
              <a:spcBef>
                <a:spcPct val="0"/>
              </a:spcBef>
            </a:pPr>
            <a:r>
              <a:rPr lang="en-US" b="true" sz="2400">
                <a:solidFill>
                  <a:srgbClr val="DC2221"/>
                </a:solidFill>
                <a:latin typeface="Poppins Bold"/>
                <a:ea typeface="Poppins Bold"/>
                <a:cs typeface="Poppins Bold"/>
                <a:sym typeface="Poppins Bold"/>
              </a:rPr>
              <a:t>Planty Care solves these issues</a:t>
            </a:r>
            <a:r>
              <a:rPr lang="en-US" b="true" sz="2400">
                <a:solidFill>
                  <a:srgbClr val="000000"/>
                </a:solidFill>
                <a:latin typeface="Poppins Bold"/>
                <a:ea typeface="Poppins Bold"/>
                <a:cs typeface="Poppins Bold"/>
                <a:sym typeface="Poppins Bold"/>
              </a:rPr>
              <a:t> using real-time, AI-powered support </a:t>
            </a:r>
            <a:r>
              <a:rPr lang="en-US" b="true" sz="2400">
                <a:solidFill>
                  <a:srgbClr val="DC2221"/>
                </a:solidFill>
                <a:latin typeface="Poppins Bold"/>
                <a:ea typeface="Poppins Bold"/>
                <a:cs typeface="Poppins Bold"/>
                <a:sym typeface="Poppins Bold"/>
              </a:rPr>
              <a:t>through</a:t>
            </a:r>
            <a:r>
              <a:rPr lang="en-US" b="true" sz="2400">
                <a:solidFill>
                  <a:srgbClr val="000000"/>
                </a:solidFill>
                <a:latin typeface="Poppins Bold"/>
                <a:ea typeface="Poppins Bold"/>
                <a:cs typeface="Poppins Bold"/>
                <a:sym typeface="Poppins Bold"/>
              </a:rPr>
              <a:t> a simple mobile app.</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Freeform 2" id="2"/>
          <p:cNvSpPr/>
          <p:nvPr/>
        </p:nvSpPr>
        <p:spPr>
          <a:xfrm flipH="false" flipV="false" rot="0">
            <a:off x="-2504898" y="-484501"/>
            <a:ext cx="10214821" cy="11256001"/>
          </a:xfrm>
          <a:custGeom>
            <a:avLst/>
            <a:gdLst/>
            <a:ahLst/>
            <a:cxnLst/>
            <a:rect r="r" b="b" t="t" l="l"/>
            <a:pathLst>
              <a:path h="11256001" w="10214821">
                <a:moveTo>
                  <a:pt x="0" y="0"/>
                </a:moveTo>
                <a:lnTo>
                  <a:pt x="10214821" y="0"/>
                </a:lnTo>
                <a:lnTo>
                  <a:pt x="10214821" y="11256002"/>
                </a:lnTo>
                <a:lnTo>
                  <a:pt x="0" y="11256002"/>
                </a:lnTo>
                <a:lnTo>
                  <a:pt x="0" y="0"/>
                </a:lnTo>
                <a:close/>
              </a:path>
            </a:pathLst>
          </a:custGeom>
          <a:blipFill>
            <a:blip r:embed="rId2"/>
            <a:stretch>
              <a:fillRect l="0" t="0" r="0" b="0"/>
            </a:stretch>
          </a:blipFill>
        </p:spPr>
      </p:sp>
      <p:grpSp>
        <p:nvGrpSpPr>
          <p:cNvPr name="Group 3" id="3"/>
          <p:cNvGrpSpPr/>
          <p:nvPr/>
        </p:nvGrpSpPr>
        <p:grpSpPr>
          <a:xfrm rot="0">
            <a:off x="17607392" y="9891088"/>
            <a:ext cx="269206" cy="180510"/>
            <a:chOff x="0" y="0"/>
            <a:chExt cx="91648" cy="61453"/>
          </a:xfrm>
        </p:grpSpPr>
        <p:sp>
          <p:nvSpPr>
            <p:cNvPr name="Freeform 4" id="4"/>
            <p:cNvSpPr/>
            <p:nvPr/>
          </p:nvSpPr>
          <p:spPr>
            <a:xfrm flipH="false" flipV="false" rot="0">
              <a:off x="0" y="0"/>
              <a:ext cx="91648" cy="61453"/>
            </a:xfrm>
            <a:custGeom>
              <a:avLst/>
              <a:gdLst/>
              <a:ahLst/>
              <a:cxnLst/>
              <a:rect r="r" b="b" t="t" l="l"/>
              <a:pathLst>
                <a:path h="61453" w="91648">
                  <a:moveTo>
                    <a:pt x="0" y="0"/>
                  </a:moveTo>
                  <a:lnTo>
                    <a:pt x="91648" y="0"/>
                  </a:lnTo>
                  <a:lnTo>
                    <a:pt x="91648" y="61453"/>
                  </a:lnTo>
                  <a:lnTo>
                    <a:pt x="0" y="61453"/>
                  </a:lnTo>
                  <a:close/>
                </a:path>
              </a:pathLst>
            </a:custGeom>
            <a:solidFill>
              <a:srgbClr val="374D1B"/>
            </a:solidFill>
          </p:spPr>
        </p:sp>
        <p:sp>
          <p:nvSpPr>
            <p:cNvPr name="TextBox 5" id="5"/>
            <p:cNvSpPr txBox="true"/>
            <p:nvPr/>
          </p:nvSpPr>
          <p:spPr>
            <a:xfrm>
              <a:off x="0" y="-28575"/>
              <a:ext cx="91648" cy="90028"/>
            </a:xfrm>
            <a:prstGeom prst="rect">
              <a:avLst/>
            </a:prstGeom>
          </p:spPr>
          <p:txBody>
            <a:bodyPr anchor="ctr" rtlCol="false" tIns="50800" lIns="50800" bIns="50800" rIns="50800"/>
            <a:lstStyle/>
            <a:p>
              <a:pPr algn="ctr">
                <a:lnSpc>
                  <a:spcPts val="2095"/>
                </a:lnSpc>
              </a:pPr>
            </a:p>
          </p:txBody>
        </p:sp>
      </p:grpSp>
      <p:grpSp>
        <p:nvGrpSpPr>
          <p:cNvPr name="Group 6" id="6"/>
          <p:cNvGrpSpPr/>
          <p:nvPr/>
        </p:nvGrpSpPr>
        <p:grpSpPr>
          <a:xfrm rot="0">
            <a:off x="17259300" y="9891088"/>
            <a:ext cx="269206" cy="180510"/>
            <a:chOff x="0" y="0"/>
            <a:chExt cx="91648" cy="61453"/>
          </a:xfrm>
        </p:grpSpPr>
        <p:sp>
          <p:nvSpPr>
            <p:cNvPr name="Freeform 7" id="7"/>
            <p:cNvSpPr/>
            <p:nvPr/>
          </p:nvSpPr>
          <p:spPr>
            <a:xfrm flipH="false" flipV="false" rot="0">
              <a:off x="0" y="0"/>
              <a:ext cx="91648" cy="61453"/>
            </a:xfrm>
            <a:custGeom>
              <a:avLst/>
              <a:gdLst/>
              <a:ahLst/>
              <a:cxnLst/>
              <a:rect r="r" b="b" t="t" l="l"/>
              <a:pathLst>
                <a:path h="61453" w="91648">
                  <a:moveTo>
                    <a:pt x="0" y="0"/>
                  </a:moveTo>
                  <a:lnTo>
                    <a:pt x="91648" y="0"/>
                  </a:lnTo>
                  <a:lnTo>
                    <a:pt x="91648" y="61453"/>
                  </a:lnTo>
                  <a:lnTo>
                    <a:pt x="0" y="61453"/>
                  </a:lnTo>
                  <a:close/>
                </a:path>
              </a:pathLst>
            </a:custGeom>
            <a:solidFill>
              <a:srgbClr val="4C681A"/>
            </a:solidFill>
          </p:spPr>
        </p:sp>
        <p:sp>
          <p:nvSpPr>
            <p:cNvPr name="TextBox 8" id="8"/>
            <p:cNvSpPr txBox="true"/>
            <p:nvPr/>
          </p:nvSpPr>
          <p:spPr>
            <a:xfrm>
              <a:off x="0" y="-28575"/>
              <a:ext cx="91648" cy="90028"/>
            </a:xfrm>
            <a:prstGeom prst="rect">
              <a:avLst/>
            </a:prstGeom>
          </p:spPr>
          <p:txBody>
            <a:bodyPr anchor="ctr" rtlCol="false" tIns="50800" lIns="50800" bIns="50800" rIns="50800"/>
            <a:lstStyle/>
            <a:p>
              <a:pPr algn="ctr">
                <a:lnSpc>
                  <a:spcPts val="2095"/>
                </a:lnSpc>
              </a:pPr>
            </a:p>
          </p:txBody>
        </p:sp>
      </p:grpSp>
      <p:grpSp>
        <p:nvGrpSpPr>
          <p:cNvPr name="Group 9" id="9"/>
          <p:cNvGrpSpPr/>
          <p:nvPr/>
        </p:nvGrpSpPr>
        <p:grpSpPr>
          <a:xfrm rot="0">
            <a:off x="16913894" y="9891088"/>
            <a:ext cx="269206" cy="180510"/>
            <a:chOff x="0" y="0"/>
            <a:chExt cx="91648" cy="61453"/>
          </a:xfrm>
        </p:grpSpPr>
        <p:sp>
          <p:nvSpPr>
            <p:cNvPr name="Freeform 10" id="10"/>
            <p:cNvSpPr/>
            <p:nvPr/>
          </p:nvSpPr>
          <p:spPr>
            <a:xfrm flipH="false" flipV="false" rot="0">
              <a:off x="0" y="0"/>
              <a:ext cx="91648" cy="61453"/>
            </a:xfrm>
            <a:custGeom>
              <a:avLst/>
              <a:gdLst/>
              <a:ahLst/>
              <a:cxnLst/>
              <a:rect r="r" b="b" t="t" l="l"/>
              <a:pathLst>
                <a:path h="61453" w="91648">
                  <a:moveTo>
                    <a:pt x="0" y="0"/>
                  </a:moveTo>
                  <a:lnTo>
                    <a:pt x="91648" y="0"/>
                  </a:lnTo>
                  <a:lnTo>
                    <a:pt x="91648" y="61453"/>
                  </a:lnTo>
                  <a:lnTo>
                    <a:pt x="0" y="61453"/>
                  </a:lnTo>
                  <a:close/>
                </a:path>
              </a:pathLst>
            </a:custGeom>
            <a:solidFill>
              <a:srgbClr val="A1BA9B"/>
            </a:solidFill>
          </p:spPr>
        </p:sp>
        <p:sp>
          <p:nvSpPr>
            <p:cNvPr name="TextBox 11" id="11"/>
            <p:cNvSpPr txBox="true"/>
            <p:nvPr/>
          </p:nvSpPr>
          <p:spPr>
            <a:xfrm>
              <a:off x="0" y="-28575"/>
              <a:ext cx="91648" cy="90028"/>
            </a:xfrm>
            <a:prstGeom prst="rect">
              <a:avLst/>
            </a:prstGeom>
          </p:spPr>
          <p:txBody>
            <a:bodyPr anchor="ctr" rtlCol="false" tIns="50800" lIns="50800" bIns="50800" rIns="50800"/>
            <a:lstStyle/>
            <a:p>
              <a:pPr algn="ctr">
                <a:lnSpc>
                  <a:spcPts val="2095"/>
                </a:lnSpc>
              </a:pPr>
            </a:p>
          </p:txBody>
        </p:sp>
      </p:grpSp>
      <p:sp>
        <p:nvSpPr>
          <p:cNvPr name="TextBox 12" id="12"/>
          <p:cNvSpPr txBox="true"/>
          <p:nvPr/>
        </p:nvSpPr>
        <p:spPr>
          <a:xfrm rot="0">
            <a:off x="7160446" y="2639530"/>
            <a:ext cx="7120515" cy="927735"/>
          </a:xfrm>
          <a:prstGeom prst="rect">
            <a:avLst/>
          </a:prstGeom>
        </p:spPr>
        <p:txBody>
          <a:bodyPr anchor="t" rtlCol="false" tIns="0" lIns="0" bIns="0" rIns="0">
            <a:spAutoFit/>
          </a:bodyPr>
          <a:lstStyle/>
          <a:p>
            <a:pPr algn="just" marL="0" indent="0" lvl="0">
              <a:lnSpc>
                <a:spcPts val="7139"/>
              </a:lnSpc>
              <a:spcBef>
                <a:spcPct val="0"/>
              </a:spcBef>
            </a:pPr>
            <a:r>
              <a:rPr lang="en-US" b="true" sz="5100">
                <a:solidFill>
                  <a:srgbClr val="185321"/>
                </a:solidFill>
                <a:latin typeface="Poppins Bold"/>
                <a:ea typeface="Poppins Bold"/>
                <a:cs typeface="Poppins Bold"/>
                <a:sym typeface="Poppins Bold"/>
              </a:rPr>
              <a:t>Motivation</a:t>
            </a:r>
          </a:p>
        </p:txBody>
      </p:sp>
      <p:grpSp>
        <p:nvGrpSpPr>
          <p:cNvPr name="Group 13" id="13"/>
          <p:cNvGrpSpPr/>
          <p:nvPr/>
        </p:nvGrpSpPr>
        <p:grpSpPr>
          <a:xfrm rot="0">
            <a:off x="14816637" y="-2654573"/>
            <a:ext cx="6119921" cy="611992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DFCE"/>
            </a:solidFill>
            <a:ln cap="sq">
              <a:noFill/>
              <a:prstDash val="solid"/>
              <a:miter/>
            </a:ln>
          </p:spPr>
        </p:sp>
        <p:sp>
          <p:nvSpPr>
            <p:cNvPr name="TextBox 15" id="15"/>
            <p:cNvSpPr txBox="true"/>
            <p:nvPr/>
          </p:nvSpPr>
          <p:spPr>
            <a:xfrm>
              <a:off x="76200" y="19050"/>
              <a:ext cx="660400" cy="717550"/>
            </a:xfrm>
            <a:prstGeom prst="rect">
              <a:avLst/>
            </a:prstGeom>
          </p:spPr>
          <p:txBody>
            <a:bodyPr anchor="ctr" rtlCol="false" tIns="50800" lIns="50800" bIns="50800" rIns="50800"/>
            <a:lstStyle/>
            <a:p>
              <a:pPr algn="ctr" marL="0" indent="0" lvl="0">
                <a:lnSpc>
                  <a:spcPts val="3500"/>
                </a:lnSpc>
                <a:spcBef>
                  <a:spcPct val="0"/>
                </a:spcBef>
              </a:pPr>
            </a:p>
          </p:txBody>
        </p:sp>
      </p:grpSp>
      <p:sp>
        <p:nvSpPr>
          <p:cNvPr name="TextBox 16" id="16"/>
          <p:cNvSpPr txBox="true"/>
          <p:nvPr/>
        </p:nvSpPr>
        <p:spPr>
          <a:xfrm rot="0">
            <a:off x="7855304" y="3925263"/>
            <a:ext cx="9692252" cy="5699125"/>
          </a:xfrm>
          <a:prstGeom prst="rect">
            <a:avLst/>
          </a:prstGeom>
        </p:spPr>
        <p:txBody>
          <a:bodyPr anchor="t" rtlCol="false" tIns="0" lIns="0" bIns="0" rIns="0">
            <a:spAutoFit/>
          </a:bodyPr>
          <a:lstStyle/>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Agriculture </a:t>
            </a:r>
            <a:r>
              <a:rPr lang="en-US" b="true" sz="2499">
                <a:solidFill>
                  <a:srgbClr val="DC2221"/>
                </a:solidFill>
                <a:latin typeface="Poppins Bold"/>
                <a:ea typeface="Poppins Bold"/>
                <a:cs typeface="Poppins Bold"/>
                <a:sym typeface="Poppins Bold"/>
              </a:rPr>
              <a:t>is Egypt’s Lifeline, </a:t>
            </a:r>
            <a:r>
              <a:rPr lang="en-US" b="true" sz="2499">
                <a:solidFill>
                  <a:srgbClr val="000000"/>
                </a:solidFill>
                <a:latin typeface="Poppins Bold"/>
                <a:ea typeface="Poppins Bold"/>
                <a:cs typeface="Poppins Bold"/>
                <a:sym typeface="Poppins Bold"/>
              </a:rPr>
              <a:t>a major contributor to Egypt’s GDP.</a:t>
            </a:r>
          </a:p>
          <a:p>
            <a:pPr algn="l">
              <a:lnSpc>
                <a:spcPts val="3499"/>
              </a:lnSpc>
            </a:pP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 With </a:t>
            </a:r>
            <a:r>
              <a:rPr lang="en-US" b="true" sz="2499">
                <a:solidFill>
                  <a:srgbClr val="DC2221"/>
                </a:solidFill>
                <a:latin typeface="Poppins Bold"/>
                <a:ea typeface="Poppins Bold"/>
                <a:cs typeface="Poppins Bold"/>
                <a:sym typeface="Poppins Bold"/>
              </a:rPr>
              <a:t>Egypt</a:t>
            </a:r>
            <a:r>
              <a:rPr lang="en-US" b="true" sz="2499">
                <a:solidFill>
                  <a:srgbClr val="000000"/>
                </a:solidFill>
                <a:latin typeface="Poppins Bold"/>
                <a:ea typeface="Poppins Bold"/>
                <a:cs typeface="Poppins Bold"/>
                <a:sym typeface="Poppins Bold"/>
              </a:rPr>
              <a:t> experiencing losses </a:t>
            </a:r>
            <a:r>
              <a:rPr lang="en-US" b="true" sz="2499">
                <a:solidFill>
                  <a:srgbClr val="DC2221"/>
                </a:solidFill>
                <a:latin typeface="Poppins Bold"/>
                <a:ea typeface="Poppins Bold"/>
                <a:cs typeface="Poppins Bold"/>
                <a:sym typeface="Poppins Bold"/>
              </a:rPr>
              <a:t>exceeding 20%</a:t>
            </a:r>
          </a:p>
          <a:p>
            <a:pPr algn="l">
              <a:lnSpc>
                <a:spcPts val="3499"/>
              </a:lnSpc>
            </a:pPr>
          </a:p>
          <a:p>
            <a:pPr algn="l" marL="539749" indent="-269875" lvl="1">
              <a:lnSpc>
                <a:spcPts val="3499"/>
              </a:lnSpc>
              <a:buFont typeface="Arial"/>
              <a:buChar char="•"/>
            </a:pPr>
            <a:r>
              <a:rPr lang="en-US" b="true" sz="2499">
                <a:solidFill>
                  <a:srgbClr val="DC2221"/>
                </a:solidFill>
                <a:latin typeface="Poppins Bold"/>
                <a:ea typeface="Poppins Bold"/>
                <a:cs typeface="Poppins Bold"/>
                <a:sym typeface="Poppins Bold"/>
              </a:rPr>
              <a:t> 20–40% of global crop </a:t>
            </a:r>
            <a:r>
              <a:rPr lang="en-US" b="true" sz="2499">
                <a:solidFill>
                  <a:srgbClr val="000000"/>
                </a:solidFill>
                <a:latin typeface="Poppins Bold"/>
                <a:ea typeface="Poppins Bold"/>
                <a:cs typeface="Poppins Bold"/>
                <a:sym typeface="Poppins Bold"/>
              </a:rPr>
              <a:t>loss is caused by plant diseases (FAO).</a:t>
            </a:r>
          </a:p>
          <a:p>
            <a:pPr algn="l">
              <a:lnSpc>
                <a:spcPts val="3499"/>
              </a:lnSpc>
            </a:pPr>
          </a:p>
          <a:p>
            <a:pPr algn="l" marL="539749" indent="-269875" lvl="1">
              <a:lnSpc>
                <a:spcPts val="3499"/>
              </a:lnSpc>
              <a:buFont typeface="Arial"/>
              <a:buChar char="•"/>
            </a:pPr>
            <a:r>
              <a:rPr lang="en-US" b="true" sz="2499">
                <a:solidFill>
                  <a:srgbClr val="DC2221"/>
                </a:solidFill>
                <a:latin typeface="Poppins Bold"/>
                <a:ea typeface="Poppins Bold"/>
                <a:cs typeface="Poppins Bold"/>
                <a:sym typeface="Poppins Bold"/>
              </a:rPr>
              <a:t>Over 500 </a:t>
            </a:r>
            <a:r>
              <a:rPr lang="en-US" b="true" sz="2499">
                <a:solidFill>
                  <a:srgbClr val="000000"/>
                </a:solidFill>
                <a:latin typeface="Poppins Bold"/>
                <a:ea typeface="Poppins Bold"/>
                <a:cs typeface="Poppins Bold"/>
                <a:sym typeface="Poppins Bold"/>
              </a:rPr>
              <a:t>million small-scale farmers worldwide lack access to expert advice.</a:t>
            </a:r>
          </a:p>
          <a:p>
            <a:pPr algn="l">
              <a:lnSpc>
                <a:spcPts val="3499"/>
              </a:lnSpc>
            </a:pPr>
          </a:p>
          <a:p>
            <a:pPr algn="l" marL="539749" indent="-269875" lvl="1">
              <a:lnSpc>
                <a:spcPts val="3499"/>
              </a:lnSpc>
              <a:buFont typeface="Arial"/>
              <a:buChar char="•"/>
            </a:pPr>
            <a:r>
              <a:rPr lang="en-US" b="true" sz="2499">
                <a:solidFill>
                  <a:srgbClr val="000000"/>
                </a:solidFill>
                <a:latin typeface="Poppins Bold"/>
                <a:ea typeface="Poppins Bold"/>
                <a:cs typeface="Poppins Bold"/>
                <a:sym typeface="Poppins Bold"/>
              </a:rPr>
              <a:t> </a:t>
            </a:r>
            <a:r>
              <a:rPr lang="en-US" b="true" sz="2499">
                <a:solidFill>
                  <a:srgbClr val="000000"/>
                </a:solidFill>
                <a:latin typeface="Poppins Bold"/>
                <a:ea typeface="Poppins Bold"/>
                <a:cs typeface="Poppins Bold"/>
                <a:sym typeface="Poppins Bold"/>
              </a:rPr>
              <a:t>Misuse of fertilizers </a:t>
            </a:r>
            <a:r>
              <a:rPr lang="en-US" b="true" sz="2499">
                <a:solidFill>
                  <a:srgbClr val="DC2221"/>
                </a:solidFill>
                <a:latin typeface="Poppins Bold"/>
                <a:ea typeface="Poppins Bold"/>
                <a:cs typeface="Poppins Bold"/>
                <a:sym typeface="Poppins Bold"/>
              </a:rPr>
              <a:t>reduces soil quality </a:t>
            </a:r>
            <a:r>
              <a:rPr lang="en-US" b="true" sz="2499">
                <a:solidFill>
                  <a:srgbClr val="000000"/>
                </a:solidFill>
                <a:latin typeface="Poppins Bold"/>
                <a:ea typeface="Poppins Bold"/>
                <a:cs typeface="Poppins Bold"/>
                <a:sym typeface="Poppins Bold"/>
              </a:rPr>
              <a:t>and increases production costs.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1082484" y="702196"/>
            <a:ext cx="509028" cy="9584804"/>
            <a:chOff x="0" y="0"/>
            <a:chExt cx="143887" cy="2709333"/>
          </a:xfrm>
        </p:grpSpPr>
        <p:sp>
          <p:nvSpPr>
            <p:cNvPr name="Freeform 3" id="3"/>
            <p:cNvSpPr/>
            <p:nvPr/>
          </p:nvSpPr>
          <p:spPr>
            <a:xfrm flipH="false" flipV="false" rot="0">
              <a:off x="0" y="0"/>
              <a:ext cx="143887" cy="2709333"/>
            </a:xfrm>
            <a:custGeom>
              <a:avLst/>
              <a:gdLst/>
              <a:ahLst/>
              <a:cxnLst/>
              <a:rect r="r" b="b" t="t" l="l"/>
              <a:pathLst>
                <a:path h="2709333" w="143887">
                  <a:moveTo>
                    <a:pt x="0" y="0"/>
                  </a:moveTo>
                  <a:lnTo>
                    <a:pt x="143887" y="0"/>
                  </a:lnTo>
                  <a:lnTo>
                    <a:pt x="143887" y="2709333"/>
                  </a:lnTo>
                  <a:lnTo>
                    <a:pt x="0" y="2709333"/>
                  </a:lnTo>
                  <a:close/>
                </a:path>
              </a:pathLst>
            </a:custGeom>
            <a:solidFill>
              <a:srgbClr val="A1BA9B"/>
            </a:solidFill>
          </p:spPr>
        </p:sp>
        <p:sp>
          <p:nvSpPr>
            <p:cNvPr name="TextBox 4" id="4"/>
            <p:cNvSpPr txBox="true"/>
            <p:nvPr/>
          </p:nvSpPr>
          <p:spPr>
            <a:xfrm>
              <a:off x="0" y="-9525"/>
              <a:ext cx="143887" cy="2718858"/>
            </a:xfrm>
            <a:prstGeom prst="rect">
              <a:avLst/>
            </a:prstGeom>
          </p:spPr>
          <p:txBody>
            <a:bodyPr anchor="ctr" rtlCol="false" tIns="8130" lIns="8130" bIns="8130" rIns="8130"/>
            <a:lstStyle/>
            <a:p>
              <a:pPr algn="ctr">
                <a:lnSpc>
                  <a:spcPts val="470"/>
                </a:lnSpc>
              </a:pPr>
            </a:p>
          </p:txBody>
        </p:sp>
      </p:grpSp>
      <p:grpSp>
        <p:nvGrpSpPr>
          <p:cNvPr name="Group 5" id="5"/>
          <p:cNvGrpSpPr>
            <a:grpSpLocks noChangeAspect="true"/>
          </p:cNvGrpSpPr>
          <p:nvPr/>
        </p:nvGrpSpPr>
        <p:grpSpPr>
          <a:xfrm rot="0">
            <a:off x="0" y="0"/>
            <a:ext cx="3321353" cy="3321353"/>
            <a:chOff x="0" y="0"/>
            <a:chExt cx="6350000" cy="6350000"/>
          </a:xfrm>
        </p:grpSpPr>
        <p:sp>
          <p:nvSpPr>
            <p:cNvPr name="Freeform 6" id="6"/>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FFFFFF"/>
            </a:solidFill>
          </p:spPr>
        </p:sp>
        <p:sp>
          <p:nvSpPr>
            <p:cNvPr name="Freeform 7" id="7"/>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2"/>
              <a:stretch>
                <a:fillRect l="-24712" t="0" r="-24712" b="0"/>
              </a:stretch>
            </a:blipFill>
          </p:spPr>
        </p:sp>
      </p:grpSp>
      <p:graphicFrame>
        <p:nvGraphicFramePr>
          <p:cNvPr name="Table 8" id="8"/>
          <p:cNvGraphicFramePr>
            <a:graphicFrameLocks noGrp="true"/>
          </p:cNvGraphicFramePr>
          <p:nvPr/>
        </p:nvGraphicFramePr>
        <p:xfrm>
          <a:off x="1742693" y="2716780"/>
          <a:ext cx="16197531" cy="7091885"/>
        </p:xfrm>
        <a:graphic>
          <a:graphicData uri="http://schemas.openxmlformats.org/drawingml/2006/table">
            <a:tbl>
              <a:tblPr/>
              <a:tblGrid>
                <a:gridCol w="4175393"/>
                <a:gridCol w="3884615"/>
                <a:gridCol w="4803275"/>
                <a:gridCol w="3334248"/>
              </a:tblGrid>
              <a:tr h="1035256">
                <a:tc>
                  <a:txBody>
                    <a:bodyPr anchor="t" rtlCol="false"/>
                    <a:lstStyle/>
                    <a:p>
                      <a:pPr algn="ctr">
                        <a:lnSpc>
                          <a:spcPts val="3603"/>
                        </a:lnSpc>
                        <a:defRPr/>
                      </a:pPr>
                      <a:r>
                        <a:rPr lang="en-US" sz="2573" b="true">
                          <a:solidFill>
                            <a:srgbClr val="000000"/>
                          </a:solidFill>
                          <a:latin typeface="TT Hoves Bold"/>
                          <a:ea typeface="TT Hoves Bold"/>
                          <a:cs typeface="TT Hoves Bold"/>
                          <a:sym typeface="TT Hoves Bold"/>
                        </a:rPr>
                        <a:t>Author &amp; Year</a:t>
                      </a: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8B9E69"/>
                    </a:solidFill>
                  </a:tcPr>
                </a:tc>
                <a:tc>
                  <a:txBody>
                    <a:bodyPr anchor="t" rtlCol="false"/>
                    <a:lstStyle/>
                    <a:p>
                      <a:pPr algn="ctr">
                        <a:lnSpc>
                          <a:spcPts val="3603"/>
                        </a:lnSpc>
                        <a:defRPr/>
                      </a:pPr>
                      <a:r>
                        <a:rPr lang="en-US" sz="2573" b="true">
                          <a:solidFill>
                            <a:srgbClr val="000000"/>
                          </a:solidFill>
                          <a:latin typeface="Inter Bold"/>
                          <a:ea typeface="Inter Bold"/>
                          <a:cs typeface="Inter Bold"/>
                          <a:sym typeface="Inter Bold"/>
                        </a:rPr>
                        <a:t>Dataset</a:t>
                      </a: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8B9E69"/>
                    </a:solidFill>
                  </a:tcPr>
                </a:tc>
                <a:tc>
                  <a:txBody>
                    <a:bodyPr anchor="t" rtlCol="false"/>
                    <a:lstStyle/>
                    <a:p>
                      <a:pPr algn="ctr">
                        <a:lnSpc>
                          <a:spcPts val="3603"/>
                        </a:lnSpc>
                        <a:defRPr/>
                      </a:pPr>
                      <a:r>
                        <a:rPr lang="en-US" sz="2573" b="true">
                          <a:solidFill>
                            <a:srgbClr val="000000"/>
                          </a:solidFill>
                          <a:latin typeface="TT Hoves Bold"/>
                          <a:ea typeface="TT Hoves Bold"/>
                          <a:cs typeface="TT Hoves Bold"/>
                          <a:sym typeface="TT Hoves Bold"/>
                        </a:rPr>
                        <a:t>Methodology</a:t>
                      </a: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8B9E69"/>
                    </a:solidFill>
                  </a:tcPr>
                </a:tc>
                <a:tc>
                  <a:txBody>
                    <a:bodyPr anchor="t" rtlCol="false"/>
                    <a:lstStyle/>
                    <a:p>
                      <a:pPr algn="ctr">
                        <a:lnSpc>
                          <a:spcPts val="3603"/>
                        </a:lnSpc>
                        <a:defRPr/>
                      </a:pPr>
                      <a:r>
                        <a:rPr lang="en-US" sz="2573" b="true">
                          <a:solidFill>
                            <a:srgbClr val="000000"/>
                          </a:solidFill>
                          <a:latin typeface="TT Hoves Bold"/>
                          <a:ea typeface="TT Hoves Bold"/>
                          <a:cs typeface="TT Hoves Bold"/>
                          <a:sym typeface="TT Hoves Bold"/>
                        </a:rPr>
                        <a:t>Accuracy</a:t>
                      </a: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8B9E69"/>
                    </a:solidFill>
                  </a:tcPr>
                </a:tc>
              </a:tr>
              <a:tr h="2418921">
                <a:tc>
                  <a:txBody>
                    <a:bodyPr anchor="t" rtlCol="false"/>
                    <a:lstStyle/>
                    <a:p>
                      <a:pPr algn="ctr">
                        <a:lnSpc>
                          <a:spcPts val="2512"/>
                        </a:lnSpc>
                        <a:defRPr/>
                      </a:pP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c>
                  <a:txBody>
                    <a:bodyPr anchor="t" rtlCol="false"/>
                    <a:lstStyle/>
                    <a:p>
                      <a:pPr algn="ctr">
                        <a:lnSpc>
                          <a:spcPts val="3579"/>
                        </a:lnSpc>
                        <a:defRPr/>
                      </a:pPr>
                      <a:r>
                        <a:rPr lang="en-US" sz="2556" b="true">
                          <a:solidFill>
                            <a:srgbClr val="000000"/>
                          </a:solidFill>
                          <a:latin typeface="Canva Sans Bold"/>
                          <a:ea typeface="Canva Sans Bold"/>
                          <a:cs typeface="Canva Sans Bold"/>
                          <a:sym typeface="Canva Sans Bold"/>
                        </a:rPr>
                        <a:t> PlantVillage dataset</a:t>
                      </a: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c>
                  <a:txBody>
                    <a:bodyPr anchor="t" rtlCol="false"/>
                    <a:lstStyle/>
                    <a:p>
                      <a:pPr algn="l">
                        <a:lnSpc>
                          <a:spcPts val="1565"/>
                        </a:lnSpc>
                        <a:defRPr/>
                      </a:pP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c>
                  <a:txBody>
                    <a:bodyPr anchor="t" rtlCol="false"/>
                    <a:lstStyle/>
                    <a:p>
                      <a:pPr algn="ctr">
                        <a:lnSpc>
                          <a:spcPts val="2512"/>
                        </a:lnSpc>
                        <a:defRPr/>
                      </a:pP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r>
              <a:tr h="2173438">
                <a:tc>
                  <a:txBody>
                    <a:bodyPr anchor="t" rtlCol="false"/>
                    <a:lstStyle/>
                    <a:p>
                      <a:pPr algn="l">
                        <a:lnSpc>
                          <a:spcPts val="2347"/>
                        </a:lnSpc>
                        <a:defRPr/>
                      </a:pP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c>
                  <a:txBody>
                    <a:bodyPr anchor="t" rtlCol="false"/>
                    <a:lstStyle/>
                    <a:p>
                      <a:pPr algn="ctr">
                        <a:lnSpc>
                          <a:spcPts val="3579"/>
                        </a:lnSpc>
                        <a:defRPr/>
                      </a:pPr>
                      <a:r>
                        <a:rPr lang="en-US" sz="2556" b="true">
                          <a:solidFill>
                            <a:srgbClr val="000000"/>
                          </a:solidFill>
                          <a:latin typeface="Canva Sans Bold"/>
                          <a:ea typeface="Canva Sans Bold"/>
                          <a:cs typeface="Canva Sans Bold"/>
                          <a:sym typeface="Canva Sans Bold"/>
                        </a:rPr>
                        <a:t> PlantVillage dataset</a:t>
                      </a: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c>
                  <a:txBody>
                    <a:bodyPr anchor="t" rtlCol="false"/>
                    <a:lstStyle/>
                    <a:p>
                      <a:pPr algn="ctr">
                        <a:lnSpc>
                          <a:spcPts val="2478"/>
                        </a:lnSpc>
                        <a:defRPr/>
                      </a:pPr>
                      <a:r>
                        <a:rPr lang="en-US" sz="1770" b="true">
                          <a:solidFill>
                            <a:srgbClr val="000000"/>
                          </a:solidFill>
                          <a:latin typeface="Canva Sans Bold"/>
                          <a:ea typeface="Canva Sans Bold"/>
                          <a:cs typeface="Canva Sans Bold"/>
                          <a:sym typeface="Canva Sans Bold"/>
                        </a:rPr>
                        <a:t>novel time‑effective CNN architecture, described as an energy‑efficient convolutional network (5× faster than Inception V3 and 2× faster than VGG19)</a:t>
                      </a: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c>
                  <a:txBody>
                    <a:bodyPr anchor="t" rtlCol="false"/>
                    <a:lstStyle/>
                    <a:p>
                      <a:pPr algn="l">
                        <a:lnSpc>
                          <a:spcPts val="2478"/>
                        </a:lnSpc>
                        <a:defRPr/>
                      </a:pP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r>
              <a:tr h="1464270">
                <a:tc>
                  <a:txBody>
                    <a:bodyPr anchor="t" rtlCol="false"/>
                    <a:lstStyle/>
                    <a:p>
                      <a:pPr algn="ctr">
                        <a:lnSpc>
                          <a:spcPts val="1952"/>
                        </a:lnSpc>
                        <a:defRPr/>
                      </a:pP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c>
                  <a:txBody>
                    <a:bodyPr anchor="t" rtlCol="false"/>
                    <a:lstStyle/>
                    <a:p>
                      <a:pPr algn="l">
                        <a:lnSpc>
                          <a:spcPts val="2239"/>
                        </a:lnSpc>
                        <a:defRPr/>
                      </a:pP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c>
                  <a:txBody>
                    <a:bodyPr anchor="t" rtlCol="false"/>
                    <a:lstStyle/>
                    <a:p>
                      <a:pPr algn="ctr">
                        <a:lnSpc>
                          <a:spcPts val="2734"/>
                        </a:lnSpc>
                        <a:defRPr/>
                      </a:pPr>
                      <a:r>
                        <a:rPr lang="en-US" sz="1953">
                          <a:solidFill>
                            <a:srgbClr val="000000"/>
                          </a:solidFill>
                          <a:latin typeface="Canva Sans"/>
                          <a:ea typeface="Canva Sans"/>
                          <a:cs typeface="Canva Sans"/>
                          <a:sym typeface="Canva Sans"/>
                        </a:rPr>
                        <a:t> </a:t>
                      </a: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c>
                  <a:txBody>
                    <a:bodyPr anchor="t" rtlCol="false"/>
                    <a:lstStyle/>
                    <a:p>
                      <a:pPr algn="ctr">
                        <a:lnSpc>
                          <a:spcPts val="1952"/>
                        </a:lnSpc>
                        <a:defRPr/>
                      </a:pPr>
                      <a:endParaRPr lang="en-US" sz="1100"/>
                    </a:p>
                  </a:txBody>
                  <a:tcPr marL="177496" marR="177496" marT="177496" marB="1774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E8F0DB"/>
                    </a:solidFill>
                  </a:tcPr>
                </a:tc>
              </a:tr>
            </a:tbl>
          </a:graphicData>
        </a:graphic>
      </p:graphicFrame>
      <p:sp>
        <p:nvSpPr>
          <p:cNvPr name="TextBox 9" id="9"/>
          <p:cNvSpPr txBox="true"/>
          <p:nvPr/>
        </p:nvSpPr>
        <p:spPr>
          <a:xfrm rot="0">
            <a:off x="6204610" y="895350"/>
            <a:ext cx="7273696" cy="1161054"/>
          </a:xfrm>
          <a:prstGeom prst="rect">
            <a:avLst/>
          </a:prstGeom>
        </p:spPr>
        <p:txBody>
          <a:bodyPr anchor="t" rtlCol="false" tIns="0" lIns="0" bIns="0" rIns="0">
            <a:spAutoFit/>
          </a:bodyPr>
          <a:lstStyle/>
          <a:p>
            <a:pPr algn="l" marL="0" indent="0" lvl="0">
              <a:lnSpc>
                <a:spcPts val="8050"/>
              </a:lnSpc>
            </a:pPr>
            <a:r>
              <a:rPr lang="en-US" b="true" sz="6708">
                <a:solidFill>
                  <a:srgbClr val="185321"/>
                </a:solidFill>
                <a:latin typeface="Akzidenz-Grotesk Bold"/>
                <a:ea typeface="Akzidenz-Grotesk Bold"/>
                <a:cs typeface="Akzidenz-Grotesk Bold"/>
                <a:sym typeface="Akzidenz-Grotesk Bold"/>
              </a:rPr>
              <a:t>Literature Review</a:t>
            </a:r>
          </a:p>
        </p:txBody>
      </p:sp>
      <p:sp>
        <p:nvSpPr>
          <p:cNvPr name="TextBox 10" id="10"/>
          <p:cNvSpPr txBox="true"/>
          <p:nvPr/>
        </p:nvSpPr>
        <p:spPr>
          <a:xfrm rot="0">
            <a:off x="10268517" y="4696719"/>
            <a:ext cx="4355127" cy="297932"/>
          </a:xfrm>
          <a:prstGeom prst="rect">
            <a:avLst/>
          </a:prstGeom>
        </p:spPr>
        <p:txBody>
          <a:bodyPr anchor="t" rtlCol="false" tIns="0" lIns="0" bIns="0" rIns="0">
            <a:spAutoFit/>
          </a:bodyPr>
          <a:lstStyle/>
          <a:p>
            <a:pPr algn="l">
              <a:lnSpc>
                <a:spcPts val="2478"/>
              </a:lnSpc>
              <a:spcBef>
                <a:spcPct val="0"/>
              </a:spcBef>
            </a:pPr>
            <a:r>
              <a:rPr lang="en-US" b="true" sz="1770">
                <a:solidFill>
                  <a:srgbClr val="000000"/>
                </a:solidFill>
                <a:latin typeface="Canva Sans Bold"/>
                <a:ea typeface="Canva Sans Bold"/>
                <a:cs typeface="Canva Sans Bold"/>
                <a:sym typeface="Canva Sans Bold"/>
              </a:rPr>
              <a:t>sm</a:t>
            </a:r>
            <a:r>
              <a:rPr lang="en-US" b="true" sz="1770">
                <a:solidFill>
                  <a:srgbClr val="000000"/>
                </a:solidFill>
                <a:latin typeface="Canva Sans Bold"/>
                <a:ea typeface="Canva Sans Bold"/>
                <a:cs typeface="Canva Sans Bold"/>
                <a:sym typeface="Canva Sans Bold"/>
              </a:rPr>
              <a:t>all Inception model architecture</a:t>
            </a:r>
          </a:p>
        </p:txBody>
      </p:sp>
      <p:sp>
        <p:nvSpPr>
          <p:cNvPr name="TextBox 11" id="11"/>
          <p:cNvSpPr txBox="true"/>
          <p:nvPr/>
        </p:nvSpPr>
        <p:spPr>
          <a:xfrm rot="0">
            <a:off x="15730824" y="4676716"/>
            <a:ext cx="1072689" cy="337937"/>
          </a:xfrm>
          <a:prstGeom prst="rect">
            <a:avLst/>
          </a:prstGeom>
        </p:spPr>
        <p:txBody>
          <a:bodyPr anchor="t" rtlCol="false" tIns="0" lIns="0" bIns="0" rIns="0">
            <a:spAutoFit/>
          </a:bodyPr>
          <a:lstStyle/>
          <a:p>
            <a:pPr algn="l">
              <a:lnSpc>
                <a:spcPts val="2898"/>
              </a:lnSpc>
              <a:spcBef>
                <a:spcPct val="0"/>
              </a:spcBef>
            </a:pPr>
            <a:r>
              <a:rPr lang="en-US" b="true" sz="2070">
                <a:solidFill>
                  <a:srgbClr val="000000"/>
                </a:solidFill>
                <a:latin typeface="Canva Sans Bold"/>
                <a:ea typeface="Canva Sans Bold"/>
                <a:cs typeface="Canva Sans Bold"/>
                <a:sym typeface="Canva Sans Bold"/>
              </a:rPr>
              <a:t>94.04%</a:t>
            </a:r>
          </a:p>
        </p:txBody>
      </p:sp>
      <p:sp>
        <p:nvSpPr>
          <p:cNvPr name="TextBox 12" id="12"/>
          <p:cNvSpPr txBox="true"/>
          <p:nvPr/>
        </p:nvSpPr>
        <p:spPr>
          <a:xfrm rot="0">
            <a:off x="2493998" y="4729003"/>
            <a:ext cx="2542693" cy="409583"/>
          </a:xfrm>
          <a:prstGeom prst="rect">
            <a:avLst/>
          </a:prstGeom>
        </p:spPr>
        <p:txBody>
          <a:bodyPr anchor="t" rtlCol="false" tIns="0" lIns="0" bIns="0" rIns="0">
            <a:spAutoFit/>
          </a:bodyPr>
          <a:lstStyle/>
          <a:p>
            <a:pPr algn="just">
              <a:lnSpc>
                <a:spcPts val="3599"/>
              </a:lnSpc>
            </a:pPr>
            <a:r>
              <a:rPr lang="en-US" b="true" sz="1999">
                <a:solidFill>
                  <a:srgbClr val="000000"/>
                </a:solidFill>
                <a:latin typeface="Canva Sans Bold"/>
                <a:ea typeface="Canva Sans Bold"/>
                <a:cs typeface="Canva Sans Bold"/>
                <a:sym typeface="Canva Sans Bold"/>
              </a:rPr>
              <a:t>Bouacida et al. 2024</a:t>
            </a:r>
          </a:p>
        </p:txBody>
      </p:sp>
      <p:sp>
        <p:nvSpPr>
          <p:cNvPr name="TextBox 13" id="13"/>
          <p:cNvSpPr txBox="true"/>
          <p:nvPr/>
        </p:nvSpPr>
        <p:spPr>
          <a:xfrm rot="0">
            <a:off x="2440036" y="8990275"/>
            <a:ext cx="2397940" cy="337947"/>
          </a:xfrm>
          <a:prstGeom prst="rect">
            <a:avLst/>
          </a:prstGeom>
        </p:spPr>
        <p:txBody>
          <a:bodyPr anchor="t" rtlCol="false" tIns="0" lIns="0" bIns="0" rIns="0">
            <a:spAutoFit/>
          </a:bodyPr>
          <a:lstStyle/>
          <a:p>
            <a:pPr algn="l">
              <a:lnSpc>
                <a:spcPts val="2897"/>
              </a:lnSpc>
            </a:pPr>
            <a:r>
              <a:rPr lang="en-US" sz="2069" b="true">
                <a:solidFill>
                  <a:srgbClr val="000000"/>
                </a:solidFill>
                <a:latin typeface="Canva Sans Bold"/>
                <a:ea typeface="Canva Sans Bold"/>
                <a:cs typeface="Canva Sans Bold"/>
                <a:sym typeface="Canva Sans Bold"/>
              </a:rPr>
              <a:t>Naveed et al. 2025</a:t>
            </a:r>
          </a:p>
        </p:txBody>
      </p:sp>
      <p:sp>
        <p:nvSpPr>
          <p:cNvPr name="TextBox 14" id="14"/>
          <p:cNvSpPr txBox="true"/>
          <p:nvPr/>
        </p:nvSpPr>
        <p:spPr>
          <a:xfrm rot="0">
            <a:off x="11760952" y="8893692"/>
            <a:ext cx="1051024" cy="297942"/>
          </a:xfrm>
          <a:prstGeom prst="rect">
            <a:avLst/>
          </a:prstGeom>
        </p:spPr>
        <p:txBody>
          <a:bodyPr anchor="t" rtlCol="false" tIns="0" lIns="0" bIns="0" rIns="0">
            <a:spAutoFit/>
          </a:bodyPr>
          <a:lstStyle/>
          <a:p>
            <a:pPr algn="l">
              <a:lnSpc>
                <a:spcPts val="2478"/>
              </a:lnSpc>
            </a:pPr>
            <a:r>
              <a:rPr lang="en-US" sz="1770" b="true">
                <a:solidFill>
                  <a:srgbClr val="000000"/>
                </a:solidFill>
                <a:latin typeface="Canva Sans Bold"/>
                <a:ea typeface="Canva Sans Bold"/>
                <a:cs typeface="Canva Sans Bold"/>
                <a:sym typeface="Canva Sans Bold"/>
              </a:rPr>
              <a:t>ResNet18</a:t>
            </a:r>
          </a:p>
        </p:txBody>
      </p:sp>
      <p:sp>
        <p:nvSpPr>
          <p:cNvPr name="TextBox 15" id="15"/>
          <p:cNvSpPr txBox="true"/>
          <p:nvPr/>
        </p:nvSpPr>
        <p:spPr>
          <a:xfrm rot="0">
            <a:off x="15769033" y="7126153"/>
            <a:ext cx="996269" cy="337947"/>
          </a:xfrm>
          <a:prstGeom prst="rect">
            <a:avLst/>
          </a:prstGeom>
        </p:spPr>
        <p:txBody>
          <a:bodyPr anchor="t" rtlCol="false" tIns="0" lIns="0" bIns="0" rIns="0">
            <a:spAutoFit/>
          </a:bodyPr>
          <a:lstStyle/>
          <a:p>
            <a:pPr algn="ctr">
              <a:lnSpc>
                <a:spcPts val="2897"/>
              </a:lnSpc>
              <a:spcBef>
                <a:spcPct val="0"/>
              </a:spcBef>
            </a:pPr>
            <a:r>
              <a:rPr lang="en-US" b="true" sz="2069">
                <a:solidFill>
                  <a:srgbClr val="000000"/>
                </a:solidFill>
                <a:latin typeface="Canva Sans Bold"/>
                <a:ea typeface="Canva Sans Bold"/>
                <a:cs typeface="Canva Sans Bold"/>
                <a:sym typeface="Canva Sans Bold"/>
              </a:rPr>
              <a:t>95.17%</a:t>
            </a:r>
          </a:p>
        </p:txBody>
      </p:sp>
      <p:sp>
        <p:nvSpPr>
          <p:cNvPr name="TextBox 16" id="16"/>
          <p:cNvSpPr txBox="true"/>
          <p:nvPr/>
        </p:nvSpPr>
        <p:spPr>
          <a:xfrm rot="0">
            <a:off x="2551148" y="7126153"/>
            <a:ext cx="2286828" cy="337947"/>
          </a:xfrm>
          <a:prstGeom prst="rect">
            <a:avLst/>
          </a:prstGeom>
        </p:spPr>
        <p:txBody>
          <a:bodyPr anchor="t" rtlCol="false" tIns="0" lIns="0" bIns="0" rIns="0">
            <a:spAutoFit/>
          </a:bodyPr>
          <a:lstStyle/>
          <a:p>
            <a:pPr algn="ctr">
              <a:lnSpc>
                <a:spcPts val="2897"/>
              </a:lnSpc>
              <a:spcBef>
                <a:spcPct val="0"/>
              </a:spcBef>
            </a:pPr>
            <a:r>
              <a:rPr lang="en-US" b="true" sz="2069">
                <a:solidFill>
                  <a:srgbClr val="000000"/>
                </a:solidFill>
                <a:latin typeface="Canva Sans Bold"/>
                <a:ea typeface="Canva Sans Bold"/>
                <a:cs typeface="Canva Sans Bold"/>
                <a:sym typeface="Canva Sans Bold"/>
              </a:rPr>
              <a:t>Biswas et al. 2024</a:t>
            </a:r>
          </a:p>
        </p:txBody>
      </p:sp>
      <p:sp>
        <p:nvSpPr>
          <p:cNvPr name="TextBox 17" id="17"/>
          <p:cNvSpPr txBox="true"/>
          <p:nvPr/>
        </p:nvSpPr>
        <p:spPr>
          <a:xfrm rot="0">
            <a:off x="15035097" y="9026915"/>
            <a:ext cx="2464142" cy="337947"/>
          </a:xfrm>
          <a:prstGeom prst="rect">
            <a:avLst/>
          </a:prstGeom>
        </p:spPr>
        <p:txBody>
          <a:bodyPr anchor="t" rtlCol="false" tIns="0" lIns="0" bIns="0" rIns="0">
            <a:spAutoFit/>
          </a:bodyPr>
          <a:lstStyle/>
          <a:p>
            <a:pPr algn="ctr">
              <a:lnSpc>
                <a:spcPts val="2897"/>
              </a:lnSpc>
              <a:spcBef>
                <a:spcPct val="0"/>
              </a:spcBef>
            </a:pPr>
            <a:r>
              <a:rPr lang="en-US" b="true" sz="2069">
                <a:solidFill>
                  <a:srgbClr val="000000"/>
                </a:solidFill>
                <a:latin typeface="Canva Sans Bold"/>
                <a:ea typeface="Canva Sans Bold"/>
                <a:cs typeface="Canva Sans Bold"/>
                <a:sym typeface="Canva Sans Bold"/>
              </a:rPr>
              <a:t>93%</a:t>
            </a:r>
          </a:p>
        </p:txBody>
      </p:sp>
      <p:sp>
        <p:nvSpPr>
          <p:cNvPr name="TextBox 18" id="18"/>
          <p:cNvSpPr txBox="true"/>
          <p:nvPr/>
        </p:nvSpPr>
        <p:spPr>
          <a:xfrm rot="0">
            <a:off x="6295232" y="8971225"/>
            <a:ext cx="3208295" cy="430276"/>
          </a:xfrm>
          <a:prstGeom prst="rect">
            <a:avLst/>
          </a:prstGeom>
        </p:spPr>
        <p:txBody>
          <a:bodyPr anchor="t" rtlCol="false" tIns="0" lIns="0" bIns="0" rIns="0">
            <a:spAutoFit/>
          </a:bodyPr>
          <a:lstStyle/>
          <a:p>
            <a:pPr algn="l">
              <a:lnSpc>
                <a:spcPts val="3583"/>
              </a:lnSpc>
              <a:spcBef>
                <a:spcPct val="0"/>
              </a:spcBef>
            </a:pPr>
            <a:r>
              <a:rPr lang="en-US" b="true" sz="2559">
                <a:solidFill>
                  <a:srgbClr val="000000"/>
                </a:solidFill>
                <a:latin typeface="Canva Sans Bold"/>
                <a:ea typeface="Canva Sans Bold"/>
                <a:cs typeface="Canva Sans Bold"/>
                <a:sym typeface="Canva Sans Bold"/>
              </a:rPr>
              <a:t>Pl</a:t>
            </a:r>
            <a:r>
              <a:rPr lang="en-US" b="true" sz="2559">
                <a:solidFill>
                  <a:srgbClr val="000000"/>
                </a:solidFill>
                <a:latin typeface="Canva Sans Bold"/>
                <a:ea typeface="Canva Sans Bold"/>
                <a:cs typeface="Canva Sans Bold"/>
                <a:sym typeface="Canva Sans Bold"/>
              </a:rPr>
              <a:t>antVillage dataset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EFFFA"/>
        </a:solidFill>
      </p:bgPr>
    </p:bg>
    <p:spTree>
      <p:nvGrpSpPr>
        <p:cNvPr id="1" name=""/>
        <p:cNvGrpSpPr/>
        <p:nvPr/>
      </p:nvGrpSpPr>
      <p:grpSpPr>
        <a:xfrm>
          <a:off x="0" y="0"/>
          <a:ext cx="0" cy="0"/>
          <a:chOff x="0" y="0"/>
          <a:chExt cx="0" cy="0"/>
        </a:xfrm>
      </p:grpSpPr>
      <p:grpSp>
        <p:nvGrpSpPr>
          <p:cNvPr name="Group 2" id="2"/>
          <p:cNvGrpSpPr/>
          <p:nvPr/>
        </p:nvGrpSpPr>
        <p:grpSpPr>
          <a:xfrm rot="0">
            <a:off x="1117148" y="3486251"/>
            <a:ext cx="5483984" cy="6800749"/>
            <a:chOff x="0" y="0"/>
            <a:chExt cx="1444341" cy="1791144"/>
          </a:xfrm>
        </p:grpSpPr>
        <p:sp>
          <p:nvSpPr>
            <p:cNvPr name="Freeform 3" id="3"/>
            <p:cNvSpPr/>
            <p:nvPr/>
          </p:nvSpPr>
          <p:spPr>
            <a:xfrm flipH="false" flipV="false" rot="0">
              <a:off x="0" y="0"/>
              <a:ext cx="1444341" cy="1791144"/>
            </a:xfrm>
            <a:custGeom>
              <a:avLst/>
              <a:gdLst/>
              <a:ahLst/>
              <a:cxnLst/>
              <a:rect r="r" b="b" t="t" l="l"/>
              <a:pathLst>
                <a:path h="1791144" w="1444341">
                  <a:moveTo>
                    <a:pt x="0" y="0"/>
                  </a:moveTo>
                  <a:lnTo>
                    <a:pt x="1444341" y="0"/>
                  </a:lnTo>
                  <a:lnTo>
                    <a:pt x="1444341" y="1791144"/>
                  </a:lnTo>
                  <a:lnTo>
                    <a:pt x="0" y="1791144"/>
                  </a:lnTo>
                  <a:close/>
                </a:path>
              </a:pathLst>
            </a:custGeom>
            <a:solidFill>
              <a:srgbClr val="D9DFCE"/>
            </a:solidFill>
          </p:spPr>
        </p:sp>
        <p:sp>
          <p:nvSpPr>
            <p:cNvPr name="TextBox 4" id="4"/>
            <p:cNvSpPr txBox="true"/>
            <p:nvPr/>
          </p:nvSpPr>
          <p:spPr>
            <a:xfrm>
              <a:off x="0" y="-57150"/>
              <a:ext cx="1444341" cy="1848294"/>
            </a:xfrm>
            <a:prstGeom prst="rect">
              <a:avLst/>
            </a:prstGeom>
          </p:spPr>
          <p:txBody>
            <a:bodyPr anchor="ctr" rtlCol="false" tIns="50800" lIns="50800" bIns="50800" rIns="50800"/>
            <a:lstStyle/>
            <a:p>
              <a:pPr algn="ctr">
                <a:lnSpc>
                  <a:spcPts val="3500"/>
                </a:lnSpc>
              </a:pPr>
            </a:p>
          </p:txBody>
        </p:sp>
      </p:grpSp>
      <p:sp>
        <p:nvSpPr>
          <p:cNvPr name="Freeform 5" id="5"/>
          <p:cNvSpPr/>
          <p:nvPr/>
        </p:nvSpPr>
        <p:spPr>
          <a:xfrm flipH="false" flipV="false" rot="0">
            <a:off x="-605193" y="370936"/>
            <a:ext cx="8635613" cy="8624819"/>
          </a:xfrm>
          <a:custGeom>
            <a:avLst/>
            <a:gdLst/>
            <a:ahLst/>
            <a:cxnLst/>
            <a:rect r="r" b="b" t="t" l="l"/>
            <a:pathLst>
              <a:path h="8624819" w="8635613">
                <a:moveTo>
                  <a:pt x="0" y="0"/>
                </a:moveTo>
                <a:lnTo>
                  <a:pt x="8635613" y="0"/>
                </a:lnTo>
                <a:lnTo>
                  <a:pt x="8635613" y="8624819"/>
                </a:lnTo>
                <a:lnTo>
                  <a:pt x="0" y="8624819"/>
                </a:lnTo>
                <a:lnTo>
                  <a:pt x="0" y="0"/>
                </a:lnTo>
                <a:close/>
              </a:path>
            </a:pathLst>
          </a:custGeom>
          <a:blipFill>
            <a:blip r:embed="rId2"/>
            <a:stretch>
              <a:fillRect l="0" t="0" r="0" b="0"/>
            </a:stretch>
          </a:blipFill>
        </p:spPr>
      </p:sp>
      <p:grpSp>
        <p:nvGrpSpPr>
          <p:cNvPr name="Group 6" id="6"/>
          <p:cNvGrpSpPr/>
          <p:nvPr/>
        </p:nvGrpSpPr>
        <p:grpSpPr>
          <a:xfrm rot="0">
            <a:off x="1117148" y="1028700"/>
            <a:ext cx="5483984" cy="548398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t="0" r="-25046" b="0"/>
              </a:stretch>
            </a:blipFill>
          </p:spPr>
        </p:sp>
      </p:grpSp>
      <p:sp>
        <p:nvSpPr>
          <p:cNvPr name="Freeform 8" id="8"/>
          <p:cNvSpPr/>
          <p:nvPr/>
        </p:nvSpPr>
        <p:spPr>
          <a:xfrm flipH="false" flipV="false" rot="0">
            <a:off x="5854695" y="866510"/>
            <a:ext cx="2175726" cy="324381"/>
          </a:xfrm>
          <a:custGeom>
            <a:avLst/>
            <a:gdLst/>
            <a:ahLst/>
            <a:cxnLst/>
            <a:rect r="r" b="b" t="t" l="l"/>
            <a:pathLst>
              <a:path h="324381" w="2175726">
                <a:moveTo>
                  <a:pt x="0" y="0"/>
                </a:moveTo>
                <a:lnTo>
                  <a:pt x="2175725" y="0"/>
                </a:lnTo>
                <a:lnTo>
                  <a:pt x="2175725" y="324380"/>
                </a:lnTo>
                <a:lnTo>
                  <a:pt x="0" y="3243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9" id="9"/>
          <p:cNvGrpSpPr/>
          <p:nvPr/>
        </p:nvGrpSpPr>
        <p:grpSpPr>
          <a:xfrm rot="0">
            <a:off x="14184379" y="-3126951"/>
            <a:ext cx="6768900" cy="676890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5F8EE"/>
            </a:solidFill>
            <a:ln cap="sq">
              <a:noFill/>
              <a:prstDash val="solid"/>
              <a:miter/>
            </a:ln>
          </p:spPr>
        </p:sp>
        <p:sp>
          <p:nvSpPr>
            <p:cNvPr name="TextBox 11" id="11"/>
            <p:cNvSpPr txBox="true"/>
            <p:nvPr/>
          </p:nvSpPr>
          <p:spPr>
            <a:xfrm>
              <a:off x="76200" y="19050"/>
              <a:ext cx="660400" cy="717550"/>
            </a:xfrm>
            <a:prstGeom prst="rect">
              <a:avLst/>
            </a:prstGeom>
          </p:spPr>
          <p:txBody>
            <a:bodyPr anchor="ctr" rtlCol="false" tIns="50800" lIns="50800" bIns="50800" rIns="50800"/>
            <a:lstStyle/>
            <a:p>
              <a:pPr algn="ctr" marL="0" indent="0" lvl="0">
                <a:lnSpc>
                  <a:spcPts val="3500"/>
                </a:lnSpc>
                <a:spcBef>
                  <a:spcPct val="0"/>
                </a:spcBef>
              </a:pPr>
            </a:p>
          </p:txBody>
        </p:sp>
      </p:grpSp>
      <p:grpSp>
        <p:nvGrpSpPr>
          <p:cNvPr name="Group 12" id="12"/>
          <p:cNvGrpSpPr/>
          <p:nvPr/>
        </p:nvGrpSpPr>
        <p:grpSpPr>
          <a:xfrm rot="0">
            <a:off x="16855801" y="2928922"/>
            <a:ext cx="1426055" cy="142605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4E1A"/>
            </a:solidFill>
          </p:spPr>
        </p:sp>
        <p:sp>
          <p:nvSpPr>
            <p:cNvPr name="TextBox 14" id="14"/>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sp>
        <p:nvSpPr>
          <p:cNvPr name="Freeform 15" id="15"/>
          <p:cNvSpPr/>
          <p:nvPr/>
        </p:nvSpPr>
        <p:spPr>
          <a:xfrm flipH="false" flipV="false" rot="0">
            <a:off x="17259300" y="3310742"/>
            <a:ext cx="619057" cy="662415"/>
          </a:xfrm>
          <a:custGeom>
            <a:avLst/>
            <a:gdLst/>
            <a:ahLst/>
            <a:cxnLst/>
            <a:rect r="r" b="b" t="t" l="l"/>
            <a:pathLst>
              <a:path h="662415" w="619057">
                <a:moveTo>
                  <a:pt x="0" y="0"/>
                </a:moveTo>
                <a:lnTo>
                  <a:pt x="619057" y="0"/>
                </a:lnTo>
                <a:lnTo>
                  <a:pt x="619057" y="662415"/>
                </a:lnTo>
                <a:lnTo>
                  <a:pt x="0" y="66241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6" id="16"/>
          <p:cNvSpPr txBox="true"/>
          <p:nvPr/>
        </p:nvSpPr>
        <p:spPr>
          <a:xfrm rot="0">
            <a:off x="7053965" y="3618292"/>
            <a:ext cx="7130413" cy="951232"/>
          </a:xfrm>
          <a:prstGeom prst="rect">
            <a:avLst/>
          </a:prstGeom>
        </p:spPr>
        <p:txBody>
          <a:bodyPr anchor="t" rtlCol="false" tIns="0" lIns="0" bIns="0" rIns="0">
            <a:spAutoFit/>
          </a:bodyPr>
          <a:lstStyle/>
          <a:p>
            <a:pPr algn="l">
              <a:lnSpc>
                <a:spcPts val="7419"/>
              </a:lnSpc>
            </a:pPr>
            <a:r>
              <a:rPr lang="en-US" b="true" sz="5299">
                <a:solidFill>
                  <a:srgbClr val="134E1A"/>
                </a:solidFill>
                <a:latin typeface="Poppins Bold"/>
                <a:ea typeface="Poppins Bold"/>
                <a:cs typeface="Poppins Bold"/>
                <a:sym typeface="Poppins Bold"/>
              </a:rPr>
              <a:t> Objectives </a:t>
            </a:r>
          </a:p>
        </p:txBody>
      </p:sp>
      <p:sp>
        <p:nvSpPr>
          <p:cNvPr name="TextBox 17" id="17"/>
          <p:cNvSpPr txBox="true"/>
          <p:nvPr/>
        </p:nvSpPr>
        <p:spPr>
          <a:xfrm rot="0">
            <a:off x="6942558" y="5030109"/>
            <a:ext cx="10510985" cy="3343275"/>
          </a:xfrm>
          <a:prstGeom prst="rect">
            <a:avLst/>
          </a:prstGeom>
        </p:spPr>
        <p:txBody>
          <a:bodyPr anchor="t" rtlCol="false" tIns="0" lIns="0" bIns="0" rIns="0">
            <a:spAutoFit/>
          </a:bodyPr>
          <a:lstStyle/>
          <a:p>
            <a:pPr algn="just" marL="539749" indent="-269875" lvl="1">
              <a:lnSpc>
                <a:spcPts val="4499"/>
              </a:lnSpc>
              <a:buAutoNum type="arabicPeriod" startAt="1"/>
            </a:pPr>
            <a:r>
              <a:rPr lang="en-US" b="true" sz="2499">
                <a:solidFill>
                  <a:srgbClr val="DC2221"/>
                </a:solidFill>
                <a:latin typeface="Poppins Bold"/>
                <a:ea typeface="Poppins Bold"/>
                <a:cs typeface="Poppins Bold"/>
                <a:sym typeface="Poppins Bold"/>
              </a:rPr>
              <a:t>Detect plant diseases  &amp; treatment</a:t>
            </a:r>
            <a:r>
              <a:rPr lang="en-US" b="true" sz="2499">
                <a:solidFill>
                  <a:srgbClr val="000000"/>
                </a:solidFill>
                <a:latin typeface="Poppins Bold"/>
                <a:ea typeface="Poppins Bold"/>
                <a:cs typeface="Poppins Bold"/>
                <a:sym typeface="Poppins Bold"/>
              </a:rPr>
              <a:t> using AI (ResNet-50) </a:t>
            </a:r>
          </a:p>
          <a:p>
            <a:pPr algn="just" marL="539749" indent="-269875" lvl="1">
              <a:lnSpc>
                <a:spcPts val="4499"/>
              </a:lnSpc>
              <a:buAutoNum type="arabicPeriod" startAt="1"/>
            </a:pPr>
            <a:r>
              <a:rPr lang="en-US" b="true" sz="2499">
                <a:solidFill>
                  <a:srgbClr val="DC2221"/>
                </a:solidFill>
                <a:latin typeface="Poppins Bold"/>
                <a:ea typeface="Poppins Bold"/>
                <a:cs typeface="Poppins Bold"/>
                <a:sym typeface="Poppins Bold"/>
              </a:rPr>
              <a:t>Recommend the best crop </a:t>
            </a:r>
            <a:r>
              <a:rPr lang="en-US" b="true" sz="2499">
                <a:solidFill>
                  <a:srgbClr val="000000"/>
                </a:solidFill>
                <a:latin typeface="Poppins Bold"/>
                <a:ea typeface="Poppins Bold"/>
                <a:cs typeface="Poppins Bold"/>
                <a:sym typeface="Poppins Bold"/>
              </a:rPr>
              <a:t>using</a:t>
            </a:r>
            <a:r>
              <a:rPr lang="en-US" b="true" sz="2499">
                <a:solidFill>
                  <a:srgbClr val="DC2221"/>
                </a:solidFill>
                <a:latin typeface="Poppins Bold"/>
                <a:ea typeface="Poppins Bold"/>
                <a:cs typeface="Poppins Bold"/>
                <a:sym typeface="Poppins Bold"/>
              </a:rPr>
              <a:t> </a:t>
            </a:r>
            <a:r>
              <a:rPr lang="en-US" b="true" sz="2499">
                <a:solidFill>
                  <a:srgbClr val="000000"/>
                </a:solidFill>
                <a:latin typeface="Poppins Bold"/>
                <a:ea typeface="Poppins Bold"/>
                <a:cs typeface="Poppins Bold"/>
                <a:sym typeface="Poppins Bold"/>
              </a:rPr>
              <a:t>random</a:t>
            </a:r>
            <a:r>
              <a:rPr lang="en-US" b="true" sz="2499">
                <a:solidFill>
                  <a:srgbClr val="DC2221"/>
                </a:solidFill>
                <a:latin typeface="Poppins Bold"/>
                <a:ea typeface="Poppins Bold"/>
                <a:cs typeface="Poppins Bold"/>
                <a:sym typeface="Poppins Bold"/>
              </a:rPr>
              <a:t> </a:t>
            </a:r>
            <a:r>
              <a:rPr lang="en-US" b="true" sz="2499">
                <a:solidFill>
                  <a:srgbClr val="000000"/>
                </a:solidFill>
                <a:latin typeface="Poppins Bold"/>
                <a:ea typeface="Poppins Bold"/>
                <a:cs typeface="Poppins Bold"/>
                <a:sym typeface="Poppins Bold"/>
              </a:rPr>
              <a:t>forest</a:t>
            </a:r>
          </a:p>
          <a:p>
            <a:pPr algn="just" marL="539749" indent="-269875" lvl="1">
              <a:lnSpc>
                <a:spcPts val="4499"/>
              </a:lnSpc>
              <a:buAutoNum type="arabicPeriod" startAt="1"/>
            </a:pPr>
            <a:r>
              <a:rPr lang="en-US" b="true" sz="2499">
                <a:solidFill>
                  <a:srgbClr val="DC2221"/>
                </a:solidFill>
                <a:latin typeface="Poppins Bold"/>
                <a:ea typeface="Poppins Bold"/>
                <a:cs typeface="Poppins Bold"/>
                <a:sym typeface="Poppins Bold"/>
              </a:rPr>
              <a:t>Suggest suitable fertilizer</a:t>
            </a:r>
            <a:r>
              <a:rPr lang="en-US" b="true" sz="2499">
                <a:solidFill>
                  <a:srgbClr val="000000"/>
                </a:solidFill>
                <a:latin typeface="Poppins Bold"/>
                <a:ea typeface="Poppins Bold"/>
                <a:cs typeface="Poppins Bold"/>
                <a:sym typeface="Poppins Bold"/>
              </a:rPr>
              <a:t>  </a:t>
            </a:r>
            <a:r>
              <a:rPr lang="en-US" b="true" sz="2499" u="sng">
                <a:solidFill>
                  <a:srgbClr val="000000"/>
                </a:solidFill>
                <a:latin typeface="Poppins Bold"/>
                <a:ea typeface="Poppins Bold"/>
                <a:cs typeface="Poppins Bold"/>
                <a:sym typeface="Poppins Bold"/>
              </a:rPr>
              <a:t> using XGBoot</a:t>
            </a:r>
          </a:p>
          <a:p>
            <a:pPr algn="just" marL="539749" indent="-269875" lvl="1">
              <a:lnSpc>
                <a:spcPts val="4499"/>
              </a:lnSpc>
              <a:buAutoNum type="arabicPeriod" startAt="1"/>
            </a:pPr>
            <a:r>
              <a:rPr lang="en-US" b="true" sz="2499" u="sng">
                <a:solidFill>
                  <a:srgbClr val="000000"/>
                </a:solidFill>
                <a:latin typeface="Poppins Bold"/>
                <a:ea typeface="Poppins Bold"/>
                <a:cs typeface="Poppins Bold"/>
                <a:sym typeface="Poppins Bold"/>
              </a:rPr>
              <a:t>Deliver all features through a </a:t>
            </a:r>
            <a:r>
              <a:rPr lang="en-US" b="true" sz="2499" u="sng">
                <a:solidFill>
                  <a:srgbClr val="DC2221"/>
                </a:solidFill>
                <a:latin typeface="Poppins Bold"/>
                <a:ea typeface="Poppins Bold"/>
                <a:cs typeface="Poppins Bold"/>
                <a:sym typeface="Poppins Bold"/>
              </a:rPr>
              <a:t>developed  A</a:t>
            </a:r>
            <a:r>
              <a:rPr lang="en-US" b="true" sz="2499">
                <a:solidFill>
                  <a:srgbClr val="DC2221"/>
                </a:solidFill>
                <a:latin typeface="Poppins Bold"/>
                <a:ea typeface="Poppins Bold"/>
                <a:cs typeface="Poppins Bold"/>
                <a:sym typeface="Poppins Bold"/>
              </a:rPr>
              <a:t>ndroid mobile app</a:t>
            </a:r>
            <a:r>
              <a:rPr lang="en-US" b="true" sz="2499">
                <a:solidFill>
                  <a:srgbClr val="000000"/>
                </a:solidFill>
                <a:latin typeface="Poppins Bold"/>
                <a:ea typeface="Poppins Bold"/>
                <a:cs typeface="Poppins Bold"/>
                <a:sym typeface="Poppins Bold"/>
              </a:rPr>
              <a:t> (Java-based)</a:t>
            </a:r>
          </a:p>
          <a:p>
            <a:pPr algn="just">
              <a:lnSpc>
                <a:spcPts val="4499"/>
              </a:lnSpc>
            </a:pPr>
            <a:r>
              <a:rPr lang="en-US" b="true" sz="2499">
                <a:solidFill>
                  <a:srgbClr val="000000"/>
                </a:solidFill>
                <a:latin typeface="Poppins Bold"/>
                <a:ea typeface="Poppins Bold"/>
                <a:cs typeface="Poppins Bold"/>
                <a:sym typeface="Poppins Bold"/>
              </a:rPr>
              <a:t>  </a:t>
            </a:r>
            <a:r>
              <a:rPr lang="en-US" sz="2499">
                <a:solidFill>
                  <a:srgbClr val="000000"/>
                </a:solidFill>
                <a:latin typeface="Poppins"/>
                <a:ea typeface="Poppins"/>
                <a:cs typeface="Poppins"/>
                <a:sym typeface="Poppins"/>
              </a:rPr>
              <a:t> 5</a:t>
            </a:r>
            <a:r>
              <a:rPr lang="en-US" sz="2499">
                <a:solidFill>
                  <a:srgbClr val="000000"/>
                </a:solidFill>
                <a:latin typeface="Poppins"/>
                <a:ea typeface="Poppins"/>
                <a:cs typeface="Poppins"/>
                <a:sym typeface="Poppins"/>
              </a:rPr>
              <a:t>.</a:t>
            </a:r>
            <a:r>
              <a:rPr lang="en-US" b="true" sz="2499">
                <a:solidFill>
                  <a:srgbClr val="DC2221"/>
                </a:solidFill>
                <a:latin typeface="Poppins Bold"/>
                <a:ea typeface="Poppins Bold"/>
                <a:cs typeface="Poppins Bold"/>
                <a:sym typeface="Poppins Bold"/>
              </a:rPr>
              <a:t>Data Security &amp; Privacy Protection</a:t>
            </a:r>
            <a:r>
              <a:rPr lang="en-US" b="true" sz="2499">
                <a:solidFill>
                  <a:srgbClr val="000000"/>
                </a:solidFill>
                <a:latin typeface="Poppins Bold"/>
                <a:ea typeface="Poppins Bold"/>
                <a:cs typeface="Poppins Bold"/>
                <a:sym typeface="Poppins Bold"/>
              </a:rPr>
              <a:t> – Keeps user data safe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5F8EE"/>
        </a:solidFill>
      </p:bgPr>
    </p:bg>
    <p:spTree>
      <p:nvGrpSpPr>
        <p:cNvPr id="1" name=""/>
        <p:cNvGrpSpPr/>
        <p:nvPr/>
      </p:nvGrpSpPr>
      <p:grpSpPr>
        <a:xfrm>
          <a:off x="0" y="0"/>
          <a:ext cx="0" cy="0"/>
          <a:chOff x="0" y="0"/>
          <a:chExt cx="0" cy="0"/>
        </a:xfrm>
      </p:grpSpPr>
      <p:sp>
        <p:nvSpPr>
          <p:cNvPr name="Freeform 2" id="2"/>
          <p:cNvSpPr/>
          <p:nvPr/>
        </p:nvSpPr>
        <p:spPr>
          <a:xfrm flipH="false" flipV="false" rot="0">
            <a:off x="12355586" y="-180622"/>
            <a:ext cx="5932414" cy="10523129"/>
          </a:xfrm>
          <a:custGeom>
            <a:avLst/>
            <a:gdLst/>
            <a:ahLst/>
            <a:cxnLst/>
            <a:rect r="r" b="b" t="t" l="l"/>
            <a:pathLst>
              <a:path h="10523129" w="5932414">
                <a:moveTo>
                  <a:pt x="0" y="0"/>
                </a:moveTo>
                <a:lnTo>
                  <a:pt x="5932414" y="0"/>
                </a:lnTo>
                <a:lnTo>
                  <a:pt x="5932414" y="10523128"/>
                </a:lnTo>
                <a:lnTo>
                  <a:pt x="0" y="10523128"/>
                </a:lnTo>
                <a:lnTo>
                  <a:pt x="0" y="0"/>
                </a:lnTo>
                <a:close/>
              </a:path>
            </a:pathLst>
          </a:custGeom>
          <a:blipFill>
            <a:blip r:embed="rId2"/>
            <a:stretch>
              <a:fillRect l="0" t="0" r="0" b="0"/>
            </a:stretch>
          </a:blipFill>
        </p:spPr>
      </p:sp>
      <p:sp>
        <p:nvSpPr>
          <p:cNvPr name="TextBox 3" id="3"/>
          <p:cNvSpPr txBox="true"/>
          <p:nvPr/>
        </p:nvSpPr>
        <p:spPr>
          <a:xfrm rot="0">
            <a:off x="624918" y="1171061"/>
            <a:ext cx="9568067" cy="501289"/>
          </a:xfrm>
          <a:prstGeom prst="rect">
            <a:avLst/>
          </a:prstGeom>
        </p:spPr>
        <p:txBody>
          <a:bodyPr anchor="t" rtlCol="false" tIns="0" lIns="0" bIns="0" rIns="0">
            <a:spAutoFit/>
          </a:bodyPr>
          <a:lstStyle/>
          <a:p>
            <a:pPr algn="ctr">
              <a:lnSpc>
                <a:spcPts val="4080"/>
              </a:lnSpc>
              <a:spcBef>
                <a:spcPct val="0"/>
              </a:spcBef>
            </a:pPr>
            <a:r>
              <a:rPr lang="en-US" b="true" sz="2914">
                <a:solidFill>
                  <a:srgbClr val="134E1A"/>
                </a:solidFill>
                <a:latin typeface="Aileron Bold"/>
                <a:ea typeface="Aileron Bold"/>
                <a:cs typeface="Aileron Bold"/>
                <a:sym typeface="Aileron Bold"/>
              </a:rPr>
              <a:t>Feature 1: Diseases Detection &amp;  Treatment Suggestion</a:t>
            </a:r>
          </a:p>
        </p:txBody>
      </p:sp>
      <p:sp>
        <p:nvSpPr>
          <p:cNvPr name="TextBox 4" id="4"/>
          <p:cNvSpPr txBox="true"/>
          <p:nvPr/>
        </p:nvSpPr>
        <p:spPr>
          <a:xfrm rot="0">
            <a:off x="818378" y="1844408"/>
            <a:ext cx="4545346" cy="2105453"/>
          </a:xfrm>
          <a:prstGeom prst="rect">
            <a:avLst/>
          </a:prstGeom>
        </p:spPr>
        <p:txBody>
          <a:bodyPr anchor="t" rtlCol="false" tIns="0" lIns="0" bIns="0" rIns="0">
            <a:spAutoFit/>
          </a:bodyPr>
          <a:lstStyle/>
          <a:p>
            <a:pPr algn="just">
              <a:lnSpc>
                <a:spcPts val="3385"/>
              </a:lnSpc>
              <a:spcBef>
                <a:spcPct val="0"/>
              </a:spcBef>
            </a:pPr>
            <a:r>
              <a:rPr lang="en-US" b="true" sz="2418">
                <a:solidFill>
                  <a:srgbClr val="DC2221"/>
                </a:solidFill>
                <a:latin typeface="Aileron Bold"/>
                <a:ea typeface="Aileron Bold"/>
                <a:cs typeface="Aileron Bold"/>
                <a:sym typeface="Aileron Bold"/>
              </a:rPr>
              <a:t>Feature </a:t>
            </a:r>
            <a:r>
              <a:rPr lang="en-US" b="true" sz="2418">
                <a:solidFill>
                  <a:srgbClr val="DC2221"/>
                </a:solidFill>
                <a:latin typeface="Aileron Bold"/>
                <a:ea typeface="Aileron Bold"/>
                <a:cs typeface="Aileron Bold"/>
                <a:sym typeface="Aileron Bold"/>
              </a:rPr>
              <a:t>Input (Expected Input):</a:t>
            </a:r>
          </a:p>
          <a:p>
            <a:pPr algn="just" marL="522149" indent="-261075" lvl="1">
              <a:lnSpc>
                <a:spcPts val="3385"/>
              </a:lnSpc>
              <a:buFont typeface="Arial"/>
              <a:buChar char="•"/>
            </a:pPr>
            <a:r>
              <a:rPr lang="en-US" b="true" sz="2418">
                <a:solidFill>
                  <a:srgbClr val="000000"/>
                </a:solidFill>
                <a:latin typeface="Aileron Bold"/>
                <a:ea typeface="Aileron Bold"/>
                <a:cs typeface="Aileron Bold"/>
                <a:sym typeface="Aileron Bold"/>
              </a:rPr>
              <a:t>(single image)</a:t>
            </a:r>
          </a:p>
          <a:p>
            <a:pPr algn="just">
              <a:lnSpc>
                <a:spcPts val="3385"/>
              </a:lnSpc>
            </a:pPr>
          </a:p>
          <a:p>
            <a:pPr algn="just">
              <a:lnSpc>
                <a:spcPts val="3385"/>
              </a:lnSpc>
            </a:pPr>
          </a:p>
          <a:p>
            <a:pPr algn="just">
              <a:lnSpc>
                <a:spcPts val="3385"/>
              </a:lnSpc>
              <a:spcBef>
                <a:spcPct val="0"/>
              </a:spcBef>
            </a:pPr>
          </a:p>
        </p:txBody>
      </p:sp>
      <p:sp>
        <p:nvSpPr>
          <p:cNvPr name="TextBox 5" id="5"/>
          <p:cNvSpPr txBox="true"/>
          <p:nvPr/>
        </p:nvSpPr>
        <p:spPr>
          <a:xfrm rot="0">
            <a:off x="818378" y="2840967"/>
            <a:ext cx="6316020" cy="2123626"/>
          </a:xfrm>
          <a:prstGeom prst="rect">
            <a:avLst/>
          </a:prstGeom>
        </p:spPr>
        <p:txBody>
          <a:bodyPr anchor="t" rtlCol="false" tIns="0" lIns="0" bIns="0" rIns="0">
            <a:spAutoFit/>
          </a:bodyPr>
          <a:lstStyle/>
          <a:p>
            <a:pPr algn="l">
              <a:lnSpc>
                <a:spcPts val="3400"/>
              </a:lnSpc>
              <a:spcBef>
                <a:spcPct val="0"/>
              </a:spcBef>
            </a:pPr>
            <a:r>
              <a:rPr lang="en-US" b="true" sz="2428">
                <a:solidFill>
                  <a:srgbClr val="DC2221"/>
                </a:solidFill>
                <a:latin typeface="Aileron Bold"/>
                <a:ea typeface="Aileron Bold"/>
                <a:cs typeface="Aileron Bold"/>
                <a:sym typeface="Aileron Bold"/>
              </a:rPr>
              <a:t>Feature</a:t>
            </a:r>
            <a:r>
              <a:rPr lang="en-US" b="true" sz="2428">
                <a:solidFill>
                  <a:srgbClr val="DC2221"/>
                </a:solidFill>
                <a:latin typeface="Aileron Bold"/>
                <a:ea typeface="Aileron Bold"/>
                <a:cs typeface="Aileron Bold"/>
                <a:sym typeface="Aileron Bold"/>
              </a:rPr>
              <a:t> Output (Expected Output):</a:t>
            </a:r>
          </a:p>
          <a:p>
            <a:pPr algn="l" marL="524344" indent="-262172" lvl="1">
              <a:lnSpc>
                <a:spcPts val="3400"/>
              </a:lnSpc>
              <a:buFont typeface="Arial"/>
              <a:buChar char="•"/>
            </a:pPr>
            <a:r>
              <a:rPr lang="en-US" b="true" sz="2428">
                <a:solidFill>
                  <a:srgbClr val="000000"/>
                </a:solidFill>
                <a:latin typeface="Aileron Bold"/>
                <a:ea typeface="Aileron Bold"/>
                <a:cs typeface="Aileron Bold"/>
                <a:sym typeface="Aileron Bold"/>
              </a:rPr>
              <a:t>Disease Name</a:t>
            </a:r>
          </a:p>
          <a:p>
            <a:pPr algn="l" marL="524344" indent="-262172" lvl="1">
              <a:lnSpc>
                <a:spcPts val="3400"/>
              </a:lnSpc>
              <a:buFont typeface="Arial"/>
              <a:buChar char="•"/>
            </a:pPr>
            <a:r>
              <a:rPr lang="en-US" b="true" sz="2428">
                <a:solidFill>
                  <a:srgbClr val="000000"/>
                </a:solidFill>
                <a:latin typeface="Aileron Bold"/>
                <a:ea typeface="Aileron Bold"/>
                <a:cs typeface="Aileron Bold"/>
                <a:sym typeface="Aileron Bold"/>
              </a:rPr>
              <a:t>Description</a:t>
            </a:r>
          </a:p>
          <a:p>
            <a:pPr algn="l" marL="524344" indent="-262172" lvl="1">
              <a:lnSpc>
                <a:spcPts val="3400"/>
              </a:lnSpc>
              <a:buFont typeface="Arial"/>
              <a:buChar char="•"/>
            </a:pPr>
            <a:r>
              <a:rPr lang="en-US" b="true" sz="2428">
                <a:solidFill>
                  <a:srgbClr val="000000"/>
                </a:solidFill>
                <a:latin typeface="Aileron Bold"/>
                <a:ea typeface="Aileron Bold"/>
                <a:cs typeface="Aileron Bold"/>
                <a:sym typeface="Aileron Bold"/>
              </a:rPr>
              <a:t>Preventive measures and treatment tips</a:t>
            </a:r>
          </a:p>
          <a:p>
            <a:pPr algn="l" marL="524344" indent="-262172" lvl="1">
              <a:lnSpc>
                <a:spcPts val="3400"/>
              </a:lnSpc>
              <a:buFont typeface="Arial"/>
              <a:buChar char="•"/>
            </a:pPr>
            <a:r>
              <a:rPr lang="en-US" b="true" sz="2428">
                <a:solidFill>
                  <a:srgbClr val="000000"/>
                </a:solidFill>
                <a:latin typeface="Aileron Bold"/>
                <a:ea typeface="Aileron Bold"/>
                <a:cs typeface="Aileron Bold"/>
                <a:sym typeface="Aileron Bold"/>
              </a:rPr>
              <a:t>Suggested Supplement</a:t>
            </a:r>
          </a:p>
        </p:txBody>
      </p:sp>
      <p:sp>
        <p:nvSpPr>
          <p:cNvPr name="TextBox 6" id="6"/>
          <p:cNvSpPr txBox="true"/>
          <p:nvPr/>
        </p:nvSpPr>
        <p:spPr>
          <a:xfrm rot="0">
            <a:off x="634171" y="5147320"/>
            <a:ext cx="7293115" cy="501289"/>
          </a:xfrm>
          <a:prstGeom prst="rect">
            <a:avLst/>
          </a:prstGeom>
        </p:spPr>
        <p:txBody>
          <a:bodyPr anchor="t" rtlCol="false" tIns="0" lIns="0" bIns="0" rIns="0">
            <a:spAutoFit/>
          </a:bodyPr>
          <a:lstStyle/>
          <a:p>
            <a:pPr algn="ctr">
              <a:lnSpc>
                <a:spcPts val="4080"/>
              </a:lnSpc>
              <a:spcBef>
                <a:spcPct val="0"/>
              </a:spcBef>
            </a:pPr>
            <a:r>
              <a:rPr lang="en-US" b="true" sz="2914">
                <a:solidFill>
                  <a:srgbClr val="134E1A"/>
                </a:solidFill>
                <a:latin typeface="Aileron Bold"/>
                <a:ea typeface="Aileron Bold"/>
                <a:cs typeface="Aileron Bold"/>
                <a:sym typeface="Aileron Bold"/>
              </a:rPr>
              <a:t>Feature 2: Crop Recommenadtion System</a:t>
            </a:r>
          </a:p>
        </p:txBody>
      </p:sp>
      <p:sp>
        <p:nvSpPr>
          <p:cNvPr name="TextBox 7" id="7"/>
          <p:cNvSpPr txBox="true"/>
          <p:nvPr/>
        </p:nvSpPr>
        <p:spPr>
          <a:xfrm rot="0">
            <a:off x="818378" y="5726782"/>
            <a:ext cx="7477720" cy="1697994"/>
          </a:xfrm>
          <a:prstGeom prst="rect">
            <a:avLst/>
          </a:prstGeom>
        </p:spPr>
        <p:txBody>
          <a:bodyPr anchor="t" rtlCol="false" tIns="0" lIns="0" bIns="0" rIns="0">
            <a:spAutoFit/>
          </a:bodyPr>
          <a:lstStyle/>
          <a:p>
            <a:pPr algn="l" marL="524344" indent="-262172" lvl="1">
              <a:lnSpc>
                <a:spcPts val="3400"/>
              </a:lnSpc>
              <a:buFont typeface="Arial"/>
              <a:buChar char="•"/>
            </a:pPr>
            <a:r>
              <a:rPr lang="en-US" b="true" sz="2428">
                <a:solidFill>
                  <a:srgbClr val="DC2221"/>
                </a:solidFill>
                <a:latin typeface="Aileron Bold"/>
                <a:ea typeface="Aileron Bold"/>
                <a:cs typeface="Aileron Bold"/>
                <a:sym typeface="Aileron Bold"/>
              </a:rPr>
              <a:t>Feature I</a:t>
            </a:r>
            <a:r>
              <a:rPr lang="en-US" b="true" sz="2428">
                <a:solidFill>
                  <a:srgbClr val="DC2221"/>
                </a:solidFill>
                <a:latin typeface="Aileron Bold"/>
                <a:ea typeface="Aileron Bold"/>
                <a:cs typeface="Aileron Bold"/>
                <a:sym typeface="Aileron Bold"/>
              </a:rPr>
              <a:t>nput:</a:t>
            </a:r>
          </a:p>
          <a:p>
            <a:pPr algn="l" marL="524344" indent="-262172" lvl="1">
              <a:lnSpc>
                <a:spcPts val="3400"/>
              </a:lnSpc>
              <a:buFont typeface="Arial"/>
              <a:buChar char="•"/>
            </a:pPr>
            <a:r>
              <a:rPr lang="en-US" b="true" sz="2428">
                <a:solidFill>
                  <a:srgbClr val="000000"/>
                </a:solidFill>
                <a:latin typeface="Aileron Bold"/>
                <a:ea typeface="Aileron Bold"/>
                <a:cs typeface="Aileron Bold"/>
                <a:sym typeface="Aileron Bold"/>
              </a:rPr>
              <a:t>Environmental data (temperature,  rainfall,  N ,P)</a:t>
            </a:r>
          </a:p>
          <a:p>
            <a:pPr algn="l" marL="524344" indent="-262172" lvl="1">
              <a:lnSpc>
                <a:spcPts val="3400"/>
              </a:lnSpc>
              <a:buFont typeface="Arial"/>
              <a:buChar char="•"/>
            </a:pPr>
            <a:r>
              <a:rPr lang="en-US" b="true" sz="2428">
                <a:solidFill>
                  <a:srgbClr val="DC2221"/>
                </a:solidFill>
                <a:latin typeface="Aileron Bold"/>
                <a:ea typeface="Aileron Bold"/>
                <a:cs typeface="Aileron Bold"/>
                <a:sym typeface="Aileron Bold"/>
              </a:rPr>
              <a:t>Feature  Output:</a:t>
            </a:r>
          </a:p>
          <a:p>
            <a:pPr algn="l" marL="524344" indent="-262172" lvl="1">
              <a:lnSpc>
                <a:spcPts val="3400"/>
              </a:lnSpc>
              <a:buFont typeface="Arial"/>
              <a:buChar char="•"/>
            </a:pPr>
            <a:r>
              <a:rPr lang="en-US" b="true" sz="2428">
                <a:solidFill>
                  <a:srgbClr val="000000"/>
                </a:solidFill>
                <a:latin typeface="Aileron Bold"/>
                <a:ea typeface="Aileron Bold"/>
                <a:cs typeface="Aileron Bold"/>
                <a:sym typeface="Aileron Bold"/>
              </a:rPr>
              <a:t>Most suitable crop(s) for the given conditions</a:t>
            </a:r>
          </a:p>
        </p:txBody>
      </p:sp>
      <p:sp>
        <p:nvSpPr>
          <p:cNvPr name="TextBox 8" id="8"/>
          <p:cNvSpPr txBox="true"/>
          <p:nvPr/>
        </p:nvSpPr>
        <p:spPr>
          <a:xfrm rot="0">
            <a:off x="624918" y="7543430"/>
            <a:ext cx="8080927" cy="501289"/>
          </a:xfrm>
          <a:prstGeom prst="rect">
            <a:avLst/>
          </a:prstGeom>
        </p:spPr>
        <p:txBody>
          <a:bodyPr anchor="t" rtlCol="false" tIns="0" lIns="0" bIns="0" rIns="0">
            <a:spAutoFit/>
          </a:bodyPr>
          <a:lstStyle/>
          <a:p>
            <a:pPr algn="ctr">
              <a:lnSpc>
                <a:spcPts val="4080"/>
              </a:lnSpc>
              <a:spcBef>
                <a:spcPct val="0"/>
              </a:spcBef>
            </a:pPr>
            <a:r>
              <a:rPr lang="en-US" b="true" sz="2914">
                <a:solidFill>
                  <a:srgbClr val="134E1A"/>
                </a:solidFill>
                <a:latin typeface="Aileron Bold"/>
                <a:ea typeface="Aileron Bold"/>
                <a:cs typeface="Aileron Bold"/>
                <a:sym typeface="Aileron Bold"/>
              </a:rPr>
              <a:t>Feature 3: </a:t>
            </a:r>
            <a:r>
              <a:rPr lang="en-US" b="true" sz="2914">
                <a:solidFill>
                  <a:srgbClr val="134E1A"/>
                </a:solidFill>
                <a:latin typeface="Aileron Bold"/>
                <a:ea typeface="Aileron Bold"/>
                <a:cs typeface="Aileron Bold"/>
                <a:sym typeface="Aileron Bold"/>
              </a:rPr>
              <a:t>Fertilizer Recommendation System</a:t>
            </a:r>
          </a:p>
        </p:txBody>
      </p:sp>
      <p:sp>
        <p:nvSpPr>
          <p:cNvPr name="TextBox 9" id="9"/>
          <p:cNvSpPr txBox="true"/>
          <p:nvPr/>
        </p:nvSpPr>
        <p:spPr>
          <a:xfrm rot="0">
            <a:off x="818378" y="8120919"/>
            <a:ext cx="11127987" cy="2123626"/>
          </a:xfrm>
          <a:prstGeom prst="rect">
            <a:avLst/>
          </a:prstGeom>
        </p:spPr>
        <p:txBody>
          <a:bodyPr anchor="t" rtlCol="false" tIns="0" lIns="0" bIns="0" rIns="0">
            <a:spAutoFit/>
          </a:bodyPr>
          <a:lstStyle/>
          <a:p>
            <a:pPr algn="l" marL="524344" indent="-262172" lvl="1">
              <a:lnSpc>
                <a:spcPts val="3400"/>
              </a:lnSpc>
              <a:buFont typeface="Arial"/>
              <a:buChar char="•"/>
            </a:pPr>
            <a:r>
              <a:rPr lang="en-US" b="true" sz="2428">
                <a:solidFill>
                  <a:srgbClr val="DC2221"/>
                </a:solidFill>
                <a:latin typeface="Aileron Bold"/>
                <a:ea typeface="Aileron Bold"/>
                <a:cs typeface="Aileron Bold"/>
                <a:sym typeface="Aileron Bold"/>
              </a:rPr>
              <a:t>Feature </a:t>
            </a:r>
            <a:r>
              <a:rPr lang="en-US" b="true" sz="2428">
                <a:solidFill>
                  <a:srgbClr val="DC2221"/>
                </a:solidFill>
                <a:latin typeface="Aileron Bold"/>
                <a:ea typeface="Aileron Bold"/>
                <a:cs typeface="Aileron Bold"/>
                <a:sym typeface="Aileron Bold"/>
              </a:rPr>
              <a:t>Input:</a:t>
            </a:r>
          </a:p>
          <a:p>
            <a:pPr algn="l" marL="524344" indent="-262172" lvl="1">
              <a:lnSpc>
                <a:spcPts val="3400"/>
              </a:lnSpc>
              <a:buFont typeface="Arial"/>
              <a:buChar char="•"/>
            </a:pPr>
            <a:r>
              <a:rPr lang="en-US" b="true" sz="2428">
                <a:solidFill>
                  <a:srgbClr val="000000"/>
                </a:solidFill>
                <a:latin typeface="Aileron Bold"/>
                <a:ea typeface="Aileron Bold"/>
                <a:cs typeface="Aileron Bold"/>
                <a:sym typeface="Aileron Bold"/>
              </a:rPr>
              <a:t>Soil information (N, P, K levels, pH, soil color)</a:t>
            </a:r>
          </a:p>
          <a:p>
            <a:pPr algn="l" marL="524344" indent="-262172" lvl="1">
              <a:lnSpc>
                <a:spcPts val="3400"/>
              </a:lnSpc>
              <a:buFont typeface="Arial"/>
              <a:buChar char="•"/>
            </a:pPr>
            <a:r>
              <a:rPr lang="en-US" b="true" sz="2428">
                <a:solidFill>
                  <a:srgbClr val="000000"/>
                </a:solidFill>
                <a:latin typeface="Aileron Bold"/>
                <a:ea typeface="Aileron Bold"/>
                <a:cs typeface="Aileron Bold"/>
                <a:sym typeface="Aileron Bold"/>
              </a:rPr>
              <a:t>Selected plant (crop name)</a:t>
            </a:r>
          </a:p>
          <a:p>
            <a:pPr algn="l" marL="524344" indent="-262172" lvl="1">
              <a:lnSpc>
                <a:spcPts val="3400"/>
              </a:lnSpc>
              <a:buFont typeface="Arial"/>
              <a:buChar char="•"/>
            </a:pPr>
            <a:r>
              <a:rPr lang="en-US" b="true" sz="2428">
                <a:solidFill>
                  <a:srgbClr val="DC2221"/>
                </a:solidFill>
                <a:latin typeface="Aileron Bold"/>
                <a:ea typeface="Aileron Bold"/>
                <a:cs typeface="Aileron Bold"/>
                <a:sym typeface="Aileron Bold"/>
              </a:rPr>
              <a:t>Feature Output:</a:t>
            </a:r>
          </a:p>
          <a:p>
            <a:pPr algn="l" marL="524344" indent="-262172" lvl="1">
              <a:lnSpc>
                <a:spcPts val="3400"/>
              </a:lnSpc>
              <a:buFont typeface="Arial"/>
              <a:buChar char="•"/>
            </a:pPr>
            <a:r>
              <a:rPr lang="en-US" b="true" sz="2428">
                <a:solidFill>
                  <a:srgbClr val="000000"/>
                </a:solidFill>
                <a:latin typeface="Aileron Bold"/>
                <a:ea typeface="Aileron Bold"/>
                <a:cs typeface="Aileron Bold"/>
                <a:sym typeface="Aileron Bold"/>
              </a:rPr>
              <a:t>Best matching fertilizer for the selected crop and soil condition</a:t>
            </a:r>
          </a:p>
        </p:txBody>
      </p:sp>
      <p:sp>
        <p:nvSpPr>
          <p:cNvPr name="TextBox 10" id="10"/>
          <p:cNvSpPr txBox="true"/>
          <p:nvPr/>
        </p:nvSpPr>
        <p:spPr>
          <a:xfrm rot="0">
            <a:off x="3091051" y="116600"/>
            <a:ext cx="5929312" cy="717550"/>
          </a:xfrm>
          <a:prstGeom prst="rect">
            <a:avLst/>
          </a:prstGeom>
        </p:spPr>
        <p:txBody>
          <a:bodyPr anchor="t" rtlCol="false" tIns="0" lIns="0" bIns="0" rIns="0">
            <a:spAutoFit/>
          </a:bodyPr>
          <a:lstStyle/>
          <a:p>
            <a:pPr algn="ctr">
              <a:lnSpc>
                <a:spcPts val="5599"/>
              </a:lnSpc>
              <a:spcBef>
                <a:spcPct val="0"/>
              </a:spcBef>
            </a:pPr>
            <a:r>
              <a:rPr lang="en-US" b="true" sz="3999">
                <a:solidFill>
                  <a:srgbClr val="134E1A"/>
                </a:solidFill>
                <a:latin typeface="Poppins Bold"/>
                <a:ea typeface="Poppins Bold"/>
                <a:cs typeface="Poppins Bold"/>
                <a:sym typeface="Poppins Bold"/>
              </a:rPr>
              <a:t>System Input &amp; Output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DAGp8T4X8nE</dc:identifier>
  <dcterms:modified xsi:type="dcterms:W3CDTF">2011-08-01T06:04:30Z</dcterms:modified>
  <cp:revision>1</cp:revision>
  <dc:title>grad project edited version</dc:title>
</cp:coreProperties>
</file>

<file path=docProps/thumbnail.jpeg>
</file>